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97" r:id="rId2"/>
    <p:sldId id="282" r:id="rId3"/>
    <p:sldId id="283" r:id="rId4"/>
    <p:sldId id="284" r:id="rId5"/>
    <p:sldId id="285" r:id="rId6"/>
    <p:sldId id="286" r:id="rId7"/>
    <p:sldId id="288" r:id="rId8"/>
    <p:sldId id="287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82" d="100"/>
          <a:sy n="82" d="100"/>
        </p:scale>
        <p:origin x="614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798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92AFE-1449-49B7-9B2C-6896045E3666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86456-84B5-4B23-A48D-59BC74A20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46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k.reoveme.com/%D3%A9%D0%B7%D1%96%D0%BD%D0%B4%D1%96%D0%BA-%D2%B1%D2%93%D1%8B%D0%BC-%D0%B4%D0%B5%D0%B3%D0%B5%D0%BD%D1%96%D0%BC%D1%96%D0%B7-%D0%BD%D0%B5-%D0%B6%D3%99%D0%BD%D0%B5-%D0%BE%D0%BB/" TargetMode="External"/><Relationship Id="rId2" Type="http://schemas.openxmlformats.org/officeDocument/2006/relationships/hyperlink" Target="https://kk.reoveme.com/%D3%A9%D0%B7%D1%96%D2%A3%D0%B4%D1%96-%D2%9B%D0%B0%D0%BB%D0%B0%D0%B9-%D0%B1%D0%B0%D2%93%D0%B0%D0%BB%D0%B0%D0%B9%D1%81%D1%8B%D2%A3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kk.reoveme.com/%D0%BF%D1%81%D0%B8%D1%85%D0%BE%D1%81%D0%B5%D0%BA%D1%81%D1%83%D0%B0%D0%BB%D0%B4%D1%8B-%D0%B4%D0%B0%D0%BC%D1%83-%D1%84%D1%80%D0%B5%D0%B9%D0%B4%D1%82%D1%96%D2%A3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kk.reoveme.com/%D3%A9%D1%82%D0%B5%D0%BC%D0%B0%D2%9B%D1%8B-%D0%B6%D3%99%D0%BD%D0%B5-%D2%9B%D0%BE%D1%80%D2%93%D0%B0%D0%BD%D1%8B%D1%81-%D0%BC%D0%B5%D1%85%D0%B0%D0%BD%D0%B8%D0%B7%D0%BC%D0%B4%D0%B5%D1%80%D1%96/" TargetMode="External"/><Relationship Id="rId2" Type="http://schemas.openxmlformats.org/officeDocument/2006/relationships/hyperlink" Target="https://kk.reoveme.com/%D0%B0%D0%BB%D1%8C%D1%82%D1%80%D1%83%D0%B8%D0%B7%D0%BC-%D0%BD%D0%B5%D0%B3%D0%B5-%D0%B1%D1%96%D0%B7-%D3%A9%D0%B7%D0%B3%D0%B5%D0%BB%D0%B5%D1%80%D0%B3%D0%B5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A0%D0%B5%D0%BB%D1%8F%D1%82%D0%B8%D0%B2%D0%B8%D1%81%D1%82%D1%96%D0%BA_%D1%82%D3%99%D1%81%D1%96%D0%BB" TargetMode="External"/><Relationship Id="rId2" Type="http://schemas.openxmlformats.org/officeDocument/2006/relationships/hyperlink" Target="https://kk.wikipedia.org/wiki/%D3%98%D0%BB%D0%B5%D1%83%D0%BC%D0%B5%D1%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k.wikipedia.org/wiki/%D0%98%D0%BD%D0%B4%D0%B8%D0%B2%D0%B8%D0%B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k.reoveme.com/%D1%8D%D0%B3%D0%BE-%D0%B4%D0%B5%D0%B3%D0%B5%D0%BD-%D0%BD%D0%B5/" TargetMode="External"/><Relationship Id="rId2" Type="http://schemas.openxmlformats.org/officeDocument/2006/relationships/hyperlink" Target="https://kk.reoveme.com/%D0%B7%D0%B8%D0%B3%D0%BC%D1%83%D0%BD%D0%B4%D0%B0-%D1%84%D1%80%D0%B5%D0%B9%D0%B4-%D0%BE%D0%BD%D1%8B%D2%A3-%D0%BA%D0%B5%D1%80%D0%B5%D0%BC%D0%B5%D1%82-%D3%A9%D0%BC%D1%96%D1%80%D1%96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k.reoveme.com/%D0%B0%D0%BD%D0%BD%D0%B0-%D1%84%D1%80%D0%B5%D0%B9%D0%B4-%D3%A9%D0%BC%D1%96%D1%80%D0%B1%D0%B0%D1%8F%D0%BD%D1%8B-1895-1982/" TargetMode="External"/><Relationship Id="rId4" Type="http://schemas.openxmlformats.org/officeDocument/2006/relationships/hyperlink" Target="https://kk.reoveme.com/%D1%84%D1%80%D0%B5%D0%B9%D0%B4%D1%82%D1%96%D2%A3-%D1%81%D1%83%D0%BF%D0%B5%D1%80%D0%B5%D0%B3%D0%BE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kk.reoveme.com/%D0%B0%D0%B3%D1%80%D0%B5%D1%81%D1%81%D0%B8%D1%8F%D2%93%D0%B0-%D0%B0%D0%BF%D0%B0%D1%80%D0%B0%D1%82%D1%8B%D0%BD-%D1%84%D0%B0%D0%BA%D1%82%D0%BE%D1%80%D0%BB%D0%B0%D1%80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kk.reoveme.com/%D0%B0%D2%9B%D1%8B%D0%BB-%D0%BF%D0%B0%D1%80%D0%B0%D1%81%D0%B0%D1%82-%D0%B4%D0%B5%D0%B3%D0%B5%D0%BD%D1%96%D0%BC%D1%96%D0%B7-%D0%BD%D0%B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0217" y="-304800"/>
            <a:ext cx="10772401" cy="3503853"/>
          </a:xfrm>
        </p:spPr>
        <p:txBody>
          <a:bodyPr/>
          <a:lstStyle/>
          <a:p>
            <a:r>
              <a:rPr lang="kk-KZ" sz="2800" dirty="0"/>
              <a:t>Тұлғаның онтогенездегі психикалық дамуы мен қалыптасуы. Бала психологиясының дамуындағы биогенетикалық және социогенетикалық бағыттар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r>
              <a:rPr lang="kk-KZ" dirty="0" smtClean="0"/>
              <a:t>әріс-4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76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76200"/>
            <a:ext cx="12039599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3 - Репрессия </a:t>
            </a:r>
            <a:r>
              <a:rPr lang="ru-RU" dirty="0" err="1"/>
              <a:t>және</a:t>
            </a:r>
            <a:r>
              <a:rPr lang="ru-RU" dirty="0"/>
              <a:t> басу</a:t>
            </a:r>
          </a:p>
          <a:p>
            <a:r>
              <a:rPr lang="ru-RU" dirty="0"/>
              <a:t>Репрессия -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. </a:t>
            </a:r>
            <a:r>
              <a:rPr lang="ru-RU" dirty="0" err="1"/>
              <a:t>Репрессивтік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саналы</a:t>
            </a:r>
            <a:r>
              <a:rPr lang="ru-RU" dirty="0"/>
              <a:t> </a:t>
            </a:r>
            <a:r>
              <a:rPr lang="ru-RU" dirty="0" err="1"/>
              <a:t>ақпараттан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ұстау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естеліктер</a:t>
            </a:r>
            <a:r>
              <a:rPr lang="ru-RU" dirty="0"/>
              <a:t> </a:t>
            </a:r>
            <a:r>
              <a:rPr lang="ru-RU" dirty="0" err="1"/>
              <a:t>жай</a:t>
            </a:r>
            <a:r>
              <a:rPr lang="ru-RU" dirty="0"/>
              <a:t> </a:t>
            </a:r>
            <a:r>
              <a:rPr lang="ru-RU" dirty="0" err="1"/>
              <a:t>жоғалып</a:t>
            </a:r>
            <a:r>
              <a:rPr lang="ru-RU" dirty="0"/>
              <a:t> </a:t>
            </a:r>
            <a:r>
              <a:rPr lang="ru-RU" dirty="0" err="1"/>
              <a:t>кетпейді</a:t>
            </a:r>
            <a:r>
              <a:rPr lang="ru-RU" dirty="0"/>
              <a:t>;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біздің</a:t>
            </a:r>
            <a:r>
              <a:rPr lang="ru-RU" dirty="0"/>
              <a:t> </a:t>
            </a:r>
            <a:r>
              <a:rPr lang="ru-RU" dirty="0" err="1"/>
              <a:t>мінез-құлқымызға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бала </a:t>
            </a:r>
            <a:r>
              <a:rPr lang="ru-RU" dirty="0" err="1"/>
              <a:t>асырап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естеліктерді</a:t>
            </a:r>
            <a:r>
              <a:rPr lang="ru-RU" dirty="0"/>
              <a:t> </a:t>
            </a:r>
            <a:r>
              <a:rPr lang="ru-RU" dirty="0" err="1"/>
              <a:t>қуғынға</a:t>
            </a:r>
            <a:r>
              <a:rPr lang="ru-RU" dirty="0"/>
              <a:t> </a:t>
            </a:r>
            <a:r>
              <a:rPr lang="ru-RU" dirty="0" err="1"/>
              <a:t>ұшыраған</a:t>
            </a:r>
            <a:r>
              <a:rPr lang="ru-RU" dirty="0"/>
              <a:t> бала </a:t>
            </a:r>
            <a:r>
              <a:rPr lang="ru-RU" dirty="0" err="1"/>
              <a:t>кейінірек</a:t>
            </a:r>
            <a:r>
              <a:rPr lang="ru-RU" dirty="0"/>
              <a:t> </a:t>
            </a:r>
            <a:r>
              <a:rPr lang="ru-RU" dirty="0" err="1"/>
              <a:t>қарым-қатынаста</a:t>
            </a:r>
            <a:r>
              <a:rPr lang="ru-RU" dirty="0"/>
              <a:t> </a:t>
            </a:r>
            <a:r>
              <a:rPr lang="ru-RU" dirty="0" err="1"/>
              <a:t>қиындық</a:t>
            </a:r>
            <a:r>
              <a:rPr lang="ru-RU" dirty="0"/>
              <a:t> </a:t>
            </a:r>
            <a:r>
              <a:rPr lang="ru-RU" dirty="0" err="1"/>
              <a:t>тудыруы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біз</a:t>
            </a:r>
            <a:r>
              <a:rPr lang="ru-RU" dirty="0"/>
              <a:t> </a:t>
            </a:r>
            <a:r>
              <a:rPr lang="ru-RU" dirty="0" err="1"/>
              <a:t>мұны</a:t>
            </a:r>
            <a:r>
              <a:rPr lang="ru-RU" dirty="0"/>
              <a:t> </a:t>
            </a:r>
            <a:r>
              <a:rPr lang="ru-RU" dirty="0" err="1"/>
              <a:t>саналы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тану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жасаймыз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бермеу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біздің</a:t>
            </a:r>
            <a:r>
              <a:rPr lang="ru-RU" dirty="0"/>
              <a:t> </a:t>
            </a:r>
            <a:r>
              <a:rPr lang="ru-RU" dirty="0" err="1"/>
              <a:t>алаңдаушылығымызды</a:t>
            </a:r>
            <a:r>
              <a:rPr lang="ru-RU" dirty="0"/>
              <a:t> </a:t>
            </a:r>
            <a:r>
              <a:rPr lang="ru-RU" dirty="0" err="1"/>
              <a:t>жоғалтатын</a:t>
            </a:r>
            <a:r>
              <a:rPr lang="ru-RU" dirty="0"/>
              <a:t> </a:t>
            </a:r>
            <a:r>
              <a:rPr lang="ru-RU" dirty="0" err="1"/>
              <a:t>естеліктерімізді</a:t>
            </a:r>
            <a:r>
              <a:rPr lang="ru-RU" dirty="0"/>
              <a:t> </a:t>
            </a:r>
            <a:r>
              <a:rPr lang="ru-RU" dirty="0" err="1"/>
              <a:t>беймәлім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санайды</a:t>
            </a:r>
            <a:r>
              <a:rPr lang="ru-RU" dirty="0"/>
              <a:t>.</a:t>
            </a:r>
          </a:p>
          <a:p>
            <a:r>
              <a:rPr lang="ru-RU" dirty="0"/>
              <a:t>4 - сублимация</a:t>
            </a:r>
          </a:p>
          <a:p>
            <a:r>
              <a:rPr lang="en-US" dirty="0"/>
              <a:t>Sublimation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мінез-құлықты</a:t>
            </a:r>
            <a:r>
              <a:rPr lang="ru-RU" dirty="0"/>
              <a:t> </a:t>
            </a:r>
            <a:r>
              <a:rPr lang="ru-RU" dirty="0" err="1"/>
              <a:t>неғұрлым</a:t>
            </a:r>
            <a:r>
              <a:rPr lang="ru-RU" dirty="0"/>
              <a:t>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түрге</a:t>
            </a:r>
            <a:r>
              <a:rPr lang="ru-RU" dirty="0"/>
              <a:t> </a:t>
            </a:r>
            <a:r>
              <a:rPr lang="ru-RU" dirty="0" err="1"/>
              <a:t>айналдыру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қолайсыз</a:t>
            </a:r>
            <a:r>
              <a:rPr lang="ru-RU" dirty="0"/>
              <a:t> </a:t>
            </a:r>
            <a:r>
              <a:rPr lang="ru-RU" dirty="0" err="1"/>
              <a:t>импульстардың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етуіне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ашуланған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кикбоксингті</a:t>
            </a:r>
            <a:r>
              <a:rPr lang="ru-RU" dirty="0"/>
              <a:t> </a:t>
            </a:r>
            <a:r>
              <a:rPr lang="ru-RU" dirty="0" err="1"/>
              <a:t>бұзылыстыру</a:t>
            </a:r>
            <a:r>
              <a:rPr lang="ru-RU" dirty="0"/>
              <a:t> </a:t>
            </a:r>
            <a:r>
              <a:rPr lang="ru-RU" dirty="0" err="1"/>
              <a:t>құралы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қабылдауы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Фрейд </a:t>
            </a:r>
            <a:r>
              <a:rPr lang="ru-RU" dirty="0" err="1"/>
              <a:t>сублимацияның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жолмен</a:t>
            </a:r>
            <a:r>
              <a:rPr lang="ru-RU" dirty="0"/>
              <a:t> </a:t>
            </a:r>
            <a:r>
              <a:rPr lang="ru-RU" dirty="0" err="1"/>
              <a:t>қалыпты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жетілу</a:t>
            </a:r>
            <a:r>
              <a:rPr lang="ru-RU" dirty="0"/>
              <a:t> </a:t>
            </a:r>
            <a:r>
              <a:rPr lang="ru-RU" dirty="0" err="1"/>
              <a:t>белгісі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санайды</a:t>
            </a:r>
            <a:r>
              <a:rPr lang="ru-RU" dirty="0" smtClean="0"/>
              <a:t>.</a:t>
            </a:r>
          </a:p>
          <a:p>
            <a:r>
              <a:rPr lang="ru-RU" dirty="0"/>
              <a:t>5 - проекция</a:t>
            </a:r>
          </a:p>
          <a:p>
            <a:r>
              <a:rPr lang="ru-RU" dirty="0"/>
              <a:t>Проекция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өзіңіздің</a:t>
            </a:r>
            <a:r>
              <a:rPr lang="ru-RU" dirty="0"/>
              <a:t> </a:t>
            </a:r>
            <a:r>
              <a:rPr lang="ru-RU" dirty="0" err="1"/>
              <a:t>қолайсыз</a:t>
            </a:r>
            <a:r>
              <a:rPr lang="ru-RU" dirty="0"/>
              <a:t> </a:t>
            </a:r>
            <a:r>
              <a:rPr lang="ru-RU" dirty="0" err="1"/>
              <a:t>қасиеттеріңізді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сезімдеріңізді</a:t>
            </a:r>
            <a:r>
              <a:rPr lang="ru-RU" dirty="0"/>
              <a:t> </a:t>
            </a:r>
            <a:r>
              <a:rPr lang="ru-RU" dirty="0" err="1"/>
              <a:t>қабылдауды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бекітуді</a:t>
            </a:r>
            <a:r>
              <a:rPr lang="ru-RU" dirty="0"/>
              <a:t>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. </a:t>
            </a:r>
            <a:r>
              <a:rPr lang="ru-RU" dirty="0" err="1"/>
              <a:t>Мысалға</a:t>
            </a:r>
            <a:r>
              <a:rPr lang="ru-RU" dirty="0"/>
              <a:t>, </a:t>
            </a:r>
            <a:r>
              <a:rPr lang="ru-RU" dirty="0" err="1"/>
              <a:t>егер</a:t>
            </a:r>
            <a:r>
              <a:rPr lang="ru-RU" dirty="0"/>
              <a:t> сен </a:t>
            </a:r>
            <a:r>
              <a:rPr lang="ru-RU" dirty="0" err="1"/>
              <a:t>біреуді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ұнататын</a:t>
            </a:r>
            <a:r>
              <a:rPr lang="ru-RU" dirty="0"/>
              <a:t> </a:t>
            </a:r>
            <a:r>
              <a:rPr lang="ru-RU" dirty="0" err="1"/>
              <a:t>болсаңыз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сені</a:t>
            </a:r>
            <a:r>
              <a:rPr lang="ru-RU" dirty="0"/>
              <a:t> </a:t>
            </a:r>
            <a:r>
              <a:rPr lang="ru-RU" dirty="0" err="1"/>
              <a:t>ұнатпайтынына</a:t>
            </a:r>
            <a:r>
              <a:rPr lang="ru-RU" dirty="0"/>
              <a:t> </a:t>
            </a:r>
            <a:r>
              <a:rPr lang="ru-RU" dirty="0" err="1"/>
              <a:t>сенесің</a:t>
            </a:r>
            <a:r>
              <a:rPr lang="ru-RU" dirty="0"/>
              <a:t>. </a:t>
            </a:r>
            <a:r>
              <a:rPr lang="ru-RU" dirty="0" err="1"/>
              <a:t>Жобалау</a:t>
            </a:r>
            <a:r>
              <a:rPr lang="ru-RU" dirty="0"/>
              <a:t> </a:t>
            </a:r>
            <a:r>
              <a:rPr lang="ru-RU" dirty="0" err="1"/>
              <a:t>жұмыстары</a:t>
            </a:r>
            <a:r>
              <a:rPr lang="ru-RU" dirty="0"/>
              <a:t> </a:t>
            </a:r>
            <a:r>
              <a:rPr lang="ru-RU" dirty="0" err="1"/>
              <a:t>ниет</a:t>
            </a:r>
            <a:r>
              <a:rPr lang="ru-RU" dirty="0"/>
              <a:t> пен </a:t>
            </a:r>
            <a:r>
              <a:rPr lang="ru-RU" dirty="0" err="1"/>
              <a:t>импульсты</a:t>
            </a:r>
            <a:r>
              <a:rPr lang="ru-RU" dirty="0"/>
              <a:t> </a:t>
            </a:r>
            <a:r>
              <a:rPr lang="ru-RU" dirty="0" err="1"/>
              <a:t>білдіруге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эго </a:t>
            </a:r>
            <a:r>
              <a:rPr lang="ru-RU" dirty="0" err="1"/>
              <a:t>тани</a:t>
            </a:r>
            <a:r>
              <a:rPr lang="ru-RU" dirty="0"/>
              <a:t> </a:t>
            </a:r>
            <a:r>
              <a:rPr lang="ru-RU" dirty="0" err="1"/>
              <a:t>алмайды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алаңдаушылықты</a:t>
            </a:r>
            <a:r>
              <a:rPr lang="ru-RU" dirty="0"/>
              <a:t> </a:t>
            </a:r>
            <a:r>
              <a:rPr lang="ru-RU" dirty="0" err="1"/>
              <a:t>төмендетеді</a:t>
            </a:r>
            <a:r>
              <a:rPr lang="ru-RU" dirty="0"/>
              <a:t>.</a:t>
            </a:r>
          </a:p>
          <a:p>
            <a:r>
              <a:rPr lang="ru-RU" dirty="0"/>
              <a:t>6 - </a:t>
            </a:r>
            <a:r>
              <a:rPr lang="ru-RU" dirty="0" err="1"/>
              <a:t>Зияткерлік</a:t>
            </a:r>
            <a:endParaRPr lang="ru-RU" dirty="0"/>
          </a:p>
          <a:p>
            <a:r>
              <a:rPr lang="ru-RU" dirty="0" err="1"/>
              <a:t>Зияткерлік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суық</a:t>
            </a:r>
            <a:r>
              <a:rPr lang="ru-RU" dirty="0"/>
              <a:t>, </a:t>
            </a:r>
            <a:r>
              <a:rPr lang="ru-RU" dirty="0" err="1"/>
              <a:t>клиникалық</a:t>
            </a:r>
            <a:r>
              <a:rPr lang="ru-RU" dirty="0"/>
              <a:t> </a:t>
            </a:r>
            <a:r>
              <a:rPr lang="ru-RU" dirty="0" err="1"/>
              <a:t>жолмен</a:t>
            </a:r>
            <a:r>
              <a:rPr lang="ru-RU" dirty="0"/>
              <a:t> </a:t>
            </a:r>
            <a:r>
              <a:rPr lang="ru-RU" dirty="0" err="1"/>
              <a:t>оқиғаларды</a:t>
            </a:r>
            <a:r>
              <a:rPr lang="ru-RU" dirty="0"/>
              <a:t> </a:t>
            </a:r>
            <a:r>
              <a:rPr lang="ru-RU" dirty="0" err="1"/>
              <a:t>ойлау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алаңдаушылықты</a:t>
            </a:r>
            <a:r>
              <a:rPr lang="ru-RU" dirty="0"/>
              <a:t> </a:t>
            </a:r>
            <a:r>
              <a:rPr lang="ru-RU" dirty="0" err="1"/>
              <a:t>төмендетеді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 </a:t>
            </a:r>
            <a:r>
              <a:rPr lang="ru-RU" dirty="0" err="1"/>
              <a:t>жағдайдың</a:t>
            </a:r>
            <a:r>
              <a:rPr lang="ru-RU" dirty="0"/>
              <a:t> </a:t>
            </a:r>
            <a:r>
              <a:rPr lang="ru-RU" dirty="0" err="1"/>
              <a:t>стресстік</a:t>
            </a:r>
            <a:r>
              <a:rPr lang="ru-RU" dirty="0"/>
              <a:t>, </a:t>
            </a: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аспектілері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ойлаудан</a:t>
            </a:r>
            <a:r>
              <a:rPr lang="ru-RU" dirty="0"/>
              <a:t> </a:t>
            </a:r>
            <a:r>
              <a:rPr lang="ru-RU" dirty="0" err="1"/>
              <a:t>аулақ</a:t>
            </a:r>
            <a:r>
              <a:rPr lang="ru-RU" dirty="0"/>
              <a:t> </a:t>
            </a:r>
            <a:r>
              <a:rPr lang="ru-RU" dirty="0" err="1"/>
              <a:t>болуға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оны тек </a:t>
            </a:r>
            <a:r>
              <a:rPr lang="ru-RU" dirty="0" err="1"/>
              <a:t>зияткерлік</a:t>
            </a:r>
            <a:r>
              <a:rPr lang="ru-RU" dirty="0"/>
              <a:t> </a:t>
            </a:r>
            <a:r>
              <a:rPr lang="ru-RU" dirty="0" err="1"/>
              <a:t>құрамдасқа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бағыттауға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жақында</a:t>
            </a:r>
            <a:r>
              <a:rPr lang="ru-RU" dirty="0"/>
              <a:t> </a:t>
            </a:r>
            <a:r>
              <a:rPr lang="ru-RU" dirty="0" err="1"/>
              <a:t>аурудың</a:t>
            </a:r>
            <a:r>
              <a:rPr lang="ru-RU" dirty="0"/>
              <a:t> диагнозы </a:t>
            </a:r>
            <a:r>
              <a:rPr lang="ru-RU" dirty="0" err="1"/>
              <a:t>қойылған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аурудан</a:t>
            </a:r>
            <a:r>
              <a:rPr lang="ru-RU" dirty="0"/>
              <a:t> </a:t>
            </a:r>
            <a:r>
              <a:rPr lang="ru-RU" dirty="0" err="1"/>
              <a:t>аулақ</a:t>
            </a:r>
            <a:r>
              <a:rPr lang="ru-RU" dirty="0"/>
              <a:t> болу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жағдайдың</a:t>
            </a:r>
            <a:r>
              <a:rPr lang="ru-RU" dirty="0"/>
              <a:t> </a:t>
            </a:r>
            <a:r>
              <a:rPr lang="ru-RU" dirty="0" err="1"/>
              <a:t>шындықтарынан</a:t>
            </a:r>
            <a:r>
              <a:rPr lang="ru-RU" dirty="0"/>
              <a:t> </a:t>
            </a:r>
            <a:r>
              <a:rPr lang="ru-RU" dirty="0" err="1"/>
              <a:t>алыста</a:t>
            </a:r>
            <a:r>
              <a:rPr lang="ru-RU" dirty="0"/>
              <a:t> </a:t>
            </a:r>
            <a:r>
              <a:rPr lang="ru-RU" dirty="0" err="1"/>
              <a:t>қалу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жағдайларды</a:t>
            </a:r>
            <a:r>
              <a:rPr lang="ru-RU" dirty="0"/>
              <a:t> </a:t>
            </a:r>
            <a:r>
              <a:rPr lang="ru-RU" dirty="0" err="1"/>
              <a:t>оқуға</a:t>
            </a:r>
            <a:r>
              <a:rPr lang="ru-RU" dirty="0"/>
              <a:t> </a:t>
            </a:r>
            <a:r>
              <a:rPr lang="ru-RU" dirty="0" err="1"/>
              <a:t>көңіл</a:t>
            </a:r>
            <a:r>
              <a:rPr lang="ru-RU" dirty="0"/>
              <a:t> </a:t>
            </a:r>
            <a:r>
              <a:rPr lang="ru-RU" dirty="0" err="1"/>
              <a:t>бөлуі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685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199" y="-76200"/>
            <a:ext cx="11887199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7 - Рационализация</a:t>
            </a:r>
          </a:p>
          <a:p>
            <a:r>
              <a:rPr lang="ru-RU" dirty="0"/>
              <a:t>Рационализация - </a:t>
            </a:r>
            <a:r>
              <a:rPr lang="ru-RU" dirty="0" err="1"/>
              <a:t>мінез-құлықтың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себептерін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қолайсыз</a:t>
            </a:r>
            <a:r>
              <a:rPr lang="ru-RU" dirty="0"/>
              <a:t> </a:t>
            </a:r>
            <a:r>
              <a:rPr lang="ru-RU" dirty="0" err="1"/>
              <a:t>мінез-құлықты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ұтымды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сезінуді</a:t>
            </a:r>
            <a:r>
              <a:rPr lang="ru-RU" dirty="0"/>
              <a:t>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. </a:t>
            </a:r>
            <a:r>
              <a:rPr lang="ru-RU" dirty="0" err="1"/>
              <a:t>Мәселен</a:t>
            </a:r>
            <a:r>
              <a:rPr lang="ru-RU" dirty="0"/>
              <a:t>,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күн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қабылданбаған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, </a:t>
            </a:r>
            <a:r>
              <a:rPr lang="ru-RU" dirty="0" err="1"/>
              <a:t>жағдайды</a:t>
            </a:r>
            <a:r>
              <a:rPr lang="ru-RU" dirty="0"/>
              <a:t> </a:t>
            </a:r>
            <a:r>
              <a:rPr lang="ru-RU" dirty="0" err="1"/>
              <a:t>ұтымды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,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тартылмаған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айтуға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Студент </a:t>
            </a:r>
            <a:r>
              <a:rPr lang="ru-RU" dirty="0" err="1"/>
              <a:t>емтиханға</a:t>
            </a:r>
            <a:r>
              <a:rPr lang="ru-RU" dirty="0"/>
              <a:t> </a:t>
            </a:r>
            <a:r>
              <a:rPr lang="ru-RU" dirty="0" err="1"/>
              <a:t>дайындықтың</a:t>
            </a:r>
            <a:r>
              <a:rPr lang="ru-RU" dirty="0"/>
              <a:t> </a:t>
            </a:r>
            <a:r>
              <a:rPr lang="ru-RU" dirty="0" err="1"/>
              <a:t>жоқтығынан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нашар</a:t>
            </a:r>
            <a:r>
              <a:rPr lang="ru-RU" dirty="0"/>
              <a:t> </a:t>
            </a:r>
            <a:r>
              <a:rPr lang="ru-RU" dirty="0" err="1"/>
              <a:t>емтихандағы</a:t>
            </a:r>
            <a:r>
              <a:rPr lang="ru-RU" dirty="0"/>
              <a:t> </a:t>
            </a:r>
            <a:r>
              <a:rPr lang="ru-RU" dirty="0" err="1"/>
              <a:t>баллды</a:t>
            </a:r>
            <a:r>
              <a:rPr lang="ru-RU" dirty="0"/>
              <a:t> </a:t>
            </a:r>
            <a:r>
              <a:rPr lang="ru-RU" dirty="0" err="1"/>
              <a:t>айыптай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</a:t>
            </a:r>
          </a:p>
          <a:p>
            <a:r>
              <a:rPr lang="ru-RU" dirty="0"/>
              <a:t>Рационализация тек </a:t>
            </a:r>
            <a:r>
              <a:rPr lang="ru-RU" dirty="0" err="1"/>
              <a:t>қана</a:t>
            </a:r>
            <a:r>
              <a:rPr lang="ru-RU" dirty="0"/>
              <a:t> </a:t>
            </a:r>
            <a:r>
              <a:rPr lang="ru-RU" dirty="0" err="1"/>
              <a:t>алаңдаушылықты</a:t>
            </a:r>
            <a:r>
              <a:rPr lang="ru-RU" dirty="0"/>
              <a:t> </a:t>
            </a:r>
            <a:r>
              <a:rPr lang="ru-RU" dirty="0" err="1"/>
              <a:t>болдырмайды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 </a:t>
            </a:r>
            <a:r>
              <a:rPr lang="ru-RU" dirty="0" err="1">
                <a:hlinkClick r:id="rId2"/>
              </a:rPr>
              <a:t>өзін-өзі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бағалау</a:t>
            </a:r>
            <a:r>
              <a:rPr lang="ru-RU" dirty="0"/>
              <a:t> мен </a:t>
            </a:r>
            <a:r>
              <a:rPr lang="ru-RU" dirty="0" err="1">
                <a:hlinkClick r:id="rId3"/>
              </a:rPr>
              <a:t>өзіндік</a:t>
            </a:r>
            <a:r>
              <a:rPr lang="ru-RU" dirty="0">
                <a:hlinkClick r:id="rId3"/>
              </a:rPr>
              <a:t> </a:t>
            </a:r>
            <a:r>
              <a:rPr lang="ru-RU" dirty="0" err="1">
                <a:hlinkClick r:id="rId3"/>
              </a:rPr>
              <a:t>тұжырымдаманы</a:t>
            </a:r>
            <a:r>
              <a:rPr lang="ru-RU" dirty="0"/>
              <a:t> </a:t>
            </a:r>
            <a:r>
              <a:rPr lang="ru-RU" dirty="0" err="1"/>
              <a:t>қорғай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сәтсіздікке</a:t>
            </a:r>
            <a:r>
              <a:rPr lang="ru-RU" dirty="0"/>
              <a:t> тап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,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қасиеттеріне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дағдыларына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 </a:t>
            </a:r>
            <a:r>
              <a:rPr lang="ru-RU" dirty="0" err="1"/>
              <a:t>тырысады</a:t>
            </a:r>
            <a:r>
              <a:rPr lang="ru-RU" dirty="0"/>
              <a:t>, ал </a:t>
            </a:r>
            <a:r>
              <a:rPr lang="ru-RU" dirty="0" err="1"/>
              <a:t>сәтсіздік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күштерге</a:t>
            </a:r>
            <a:r>
              <a:rPr lang="ru-RU" dirty="0"/>
              <a:t> </a:t>
            </a:r>
            <a:r>
              <a:rPr lang="ru-RU" dirty="0" err="1"/>
              <a:t>кінәлі</a:t>
            </a:r>
            <a:r>
              <a:rPr lang="ru-RU" dirty="0"/>
              <a:t>.</a:t>
            </a:r>
          </a:p>
          <a:p>
            <a:r>
              <a:rPr lang="ru-RU" dirty="0"/>
              <a:t>8 - Регрессия</a:t>
            </a:r>
          </a:p>
          <a:p>
            <a:r>
              <a:rPr lang="ru-RU" dirty="0" err="1"/>
              <a:t>Стресстік</a:t>
            </a:r>
            <a:r>
              <a:rPr lang="ru-RU" dirty="0"/>
              <a:t> </a:t>
            </a:r>
            <a:r>
              <a:rPr lang="ru-RU" dirty="0" err="1"/>
              <a:t>оқиғаларға</a:t>
            </a:r>
            <a:r>
              <a:rPr lang="ru-RU" dirty="0"/>
              <a:t> тап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,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күресу</a:t>
            </a:r>
            <a:r>
              <a:rPr lang="ru-RU" dirty="0"/>
              <a:t> </a:t>
            </a:r>
            <a:r>
              <a:rPr lang="ru-RU" dirty="0" err="1"/>
              <a:t>стратегиясын</a:t>
            </a:r>
            <a:r>
              <a:rPr lang="ru-RU" dirty="0"/>
              <a:t> </a:t>
            </a:r>
            <a:r>
              <a:rPr lang="ru-RU" dirty="0" err="1"/>
              <a:t>тастап</a:t>
            </a:r>
            <a:r>
              <a:rPr lang="ru-RU" dirty="0"/>
              <a:t>, </a:t>
            </a:r>
            <a:r>
              <a:rPr lang="ru-RU" dirty="0" err="1"/>
              <a:t>дамудың</a:t>
            </a:r>
            <a:r>
              <a:rPr lang="ru-RU" dirty="0"/>
              <a:t> </a:t>
            </a:r>
            <a:r>
              <a:rPr lang="ru-RU" dirty="0" err="1"/>
              <a:t>бұрын</a:t>
            </a:r>
            <a:r>
              <a:rPr lang="ru-RU" dirty="0"/>
              <a:t> </a:t>
            </a:r>
            <a:r>
              <a:rPr lang="ru-RU" dirty="0" err="1"/>
              <a:t>қолданылған</a:t>
            </a:r>
            <a:r>
              <a:rPr lang="ru-RU" dirty="0"/>
              <a:t> </a:t>
            </a:r>
            <a:r>
              <a:rPr lang="ru-RU" dirty="0" err="1"/>
              <a:t>мінез-құлық</a:t>
            </a:r>
            <a:r>
              <a:rPr lang="ru-RU" dirty="0"/>
              <a:t> </a:t>
            </a:r>
            <a:r>
              <a:rPr lang="ru-RU" dirty="0" err="1"/>
              <a:t>үлгілеріне</a:t>
            </a:r>
            <a:r>
              <a:rPr lang="ru-RU" dirty="0"/>
              <a:t> </a:t>
            </a:r>
            <a:r>
              <a:rPr lang="ru-RU" dirty="0" err="1"/>
              <a:t>қайтып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 Анна Фрейд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механизмін</a:t>
            </a:r>
            <a:r>
              <a:rPr lang="ru-RU" dirty="0"/>
              <a:t> регрессия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атап</a:t>
            </a:r>
            <a:r>
              <a:rPr lang="ru-RU" dirty="0"/>
              <a:t>, </a:t>
            </a:r>
            <a:r>
              <a:rPr lang="ru-RU" dirty="0" err="1"/>
              <a:t>адамдардың</a:t>
            </a:r>
            <a:r>
              <a:rPr lang="ru-RU" dirty="0"/>
              <a:t> </a:t>
            </a:r>
            <a:r>
              <a:rPr lang="ru-RU" dirty="0" err="1">
                <a:hlinkClick r:id="rId4"/>
              </a:rPr>
              <a:t>психосексуальдық</a:t>
            </a:r>
            <a:r>
              <a:rPr lang="ru-RU" dirty="0">
                <a:hlinkClick r:id="rId4"/>
              </a:rPr>
              <a:t> даму </a:t>
            </a:r>
            <a:r>
              <a:rPr lang="ru-RU" dirty="0" err="1">
                <a:hlinkClick r:id="rId4"/>
              </a:rPr>
              <a:t>кезеңінен</a:t>
            </a:r>
            <a:r>
              <a:rPr lang="ru-RU" dirty="0">
                <a:hlinkClick r:id="rId4"/>
              </a:rPr>
              <a:t> </a:t>
            </a:r>
            <a:r>
              <a:rPr lang="ru-RU" dirty="0" err="1">
                <a:hlinkClick r:id="rId4"/>
              </a:rPr>
              <a:t>өздерінің</a:t>
            </a:r>
            <a:r>
              <a:rPr lang="ru-RU" dirty="0"/>
              <a:t> </a:t>
            </a:r>
            <a:r>
              <a:rPr lang="ru-RU" dirty="0" err="1"/>
              <a:t>мінез-құлқымен</a:t>
            </a:r>
            <a:r>
              <a:rPr lang="ru-RU" dirty="0"/>
              <a:t> </a:t>
            </a:r>
            <a:r>
              <a:rPr lang="ru-RU" dirty="0" err="1"/>
              <a:t>айналысады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болжайды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ерте</a:t>
            </a:r>
            <a:r>
              <a:rPr lang="ru-RU" dirty="0"/>
              <a:t> даму </a:t>
            </a:r>
            <a:r>
              <a:rPr lang="ru-RU" dirty="0" err="1"/>
              <a:t>сатысында</a:t>
            </a:r>
            <a:r>
              <a:rPr lang="ru-RU" dirty="0"/>
              <a:t> </a:t>
            </a:r>
            <a:r>
              <a:rPr lang="ru-RU" dirty="0" err="1"/>
              <a:t>бекітілген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жағымсыз</a:t>
            </a:r>
            <a:r>
              <a:rPr lang="ru-RU" dirty="0"/>
              <a:t> </a:t>
            </a:r>
            <a:r>
              <a:rPr lang="ru-RU" dirty="0" err="1"/>
              <a:t>жаңалықтарды</a:t>
            </a:r>
            <a:r>
              <a:rPr lang="ru-RU" dirty="0"/>
              <a:t> </a:t>
            </a:r>
            <a:r>
              <a:rPr lang="ru-RU" dirty="0" err="1"/>
              <a:t>естігенде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жылап</a:t>
            </a:r>
            <a:r>
              <a:rPr lang="ru-RU" dirty="0"/>
              <a:t> </a:t>
            </a:r>
            <a:r>
              <a:rPr lang="ru-RU" dirty="0" err="1"/>
              <a:t>жіберуі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r>
              <a:rPr lang="ru-RU" dirty="0" err="1"/>
              <a:t>Регрессияға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мінез-құлықтар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бекітілгеніне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 </a:t>
            </a:r>
            <a:r>
              <a:rPr lang="ru-RU" dirty="0" err="1">
                <a:hlinkClick r:id="rId4"/>
              </a:rPr>
              <a:t>Ауызша</a:t>
            </a:r>
            <a:r>
              <a:rPr lang="ru-RU" dirty="0">
                <a:hlinkClick r:id="rId4"/>
              </a:rPr>
              <a:t> </a:t>
            </a:r>
            <a:r>
              <a:rPr lang="ru-RU" dirty="0" err="1">
                <a:hlinkClick r:id="rId4"/>
              </a:rPr>
              <a:t>кезеңде</a:t>
            </a:r>
            <a:r>
              <a:rPr lang="ru-RU" dirty="0"/>
              <a:t> </a:t>
            </a:r>
            <a:r>
              <a:rPr lang="ru-RU" dirty="0" err="1"/>
              <a:t>бекітілген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шамадан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тамақтануға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шегуге</a:t>
            </a:r>
            <a:r>
              <a:rPr lang="ru-RU" dirty="0"/>
              <a:t> </a:t>
            </a:r>
            <a:r>
              <a:rPr lang="ru-RU" dirty="0" err="1"/>
              <a:t>бастайды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ауызша</a:t>
            </a:r>
            <a:r>
              <a:rPr lang="ru-RU" dirty="0"/>
              <a:t> </a:t>
            </a:r>
            <a:r>
              <a:rPr lang="ru-RU" dirty="0" err="1"/>
              <a:t>агрессивті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 </a:t>
            </a:r>
            <a:r>
              <a:rPr lang="ru-RU" dirty="0" err="1">
                <a:hlinkClick r:id="rId4"/>
              </a:rPr>
              <a:t>Аналогтық</a:t>
            </a:r>
            <a:r>
              <a:rPr lang="ru-RU" dirty="0">
                <a:hlinkClick r:id="rId4"/>
              </a:rPr>
              <a:t> </a:t>
            </a:r>
            <a:r>
              <a:rPr lang="ru-RU" dirty="0" err="1">
                <a:hlinkClick r:id="rId4"/>
              </a:rPr>
              <a:t>кезеңде</a:t>
            </a:r>
            <a:r>
              <a:rPr lang="ru-RU" dirty="0"/>
              <a:t> </a:t>
            </a:r>
            <a:r>
              <a:rPr lang="ru-RU" dirty="0" err="1"/>
              <a:t>бекітілу</a:t>
            </a:r>
            <a:r>
              <a:rPr lang="ru-RU" dirty="0"/>
              <a:t> </a:t>
            </a:r>
            <a:r>
              <a:rPr lang="ru-RU" dirty="0" err="1"/>
              <a:t>шамадан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тәртіпсіздікке</a:t>
            </a:r>
            <a:r>
              <a:rPr lang="ru-RU" dirty="0"/>
              <a:t> </a:t>
            </a:r>
            <a:r>
              <a:rPr lang="ru-RU" dirty="0" err="1"/>
              <a:t>әкелуі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r>
              <a:rPr lang="ru-RU" dirty="0"/>
              <a:t>9 - </a:t>
            </a:r>
            <a:r>
              <a:rPr lang="ru-RU" dirty="0" err="1"/>
              <a:t>реакцияның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endParaRPr lang="ru-RU" dirty="0"/>
          </a:p>
          <a:p>
            <a:r>
              <a:rPr lang="ru-RU" dirty="0" err="1"/>
              <a:t>Реакцияны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керісінше</a:t>
            </a:r>
            <a:r>
              <a:rPr lang="ru-RU" dirty="0"/>
              <a:t> </a:t>
            </a:r>
            <a:r>
              <a:rPr lang="ru-RU" dirty="0" err="1"/>
              <a:t>сезімді</a:t>
            </a:r>
            <a:r>
              <a:rPr lang="ru-RU" dirty="0"/>
              <a:t>, </a:t>
            </a:r>
            <a:r>
              <a:rPr lang="ru-RU" dirty="0" err="1"/>
              <a:t>импульсты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мінез-құлықты</a:t>
            </a:r>
            <a:r>
              <a:rPr lang="ru-RU" dirty="0"/>
              <a:t> </a:t>
            </a:r>
            <a:r>
              <a:rPr lang="ru-RU" dirty="0" err="1"/>
              <a:t>қабылдау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алаңдаушылықты</a:t>
            </a:r>
            <a:r>
              <a:rPr lang="ru-RU" dirty="0"/>
              <a:t> </a:t>
            </a:r>
            <a:r>
              <a:rPr lang="ru-RU" dirty="0" err="1"/>
              <a:t>төмендетеді</a:t>
            </a:r>
            <a:r>
              <a:rPr lang="ru-RU" dirty="0"/>
              <a:t>. </a:t>
            </a:r>
            <a:r>
              <a:rPr lang="ru-RU" dirty="0" err="1"/>
              <a:t>Реакцияны</a:t>
            </a:r>
            <a:r>
              <a:rPr lang="ru-RU" dirty="0"/>
              <a:t> </a:t>
            </a:r>
            <a:r>
              <a:rPr lang="ru-RU" dirty="0" err="1"/>
              <a:t>қалыптастырудың</a:t>
            </a:r>
            <a:r>
              <a:rPr lang="ru-RU" dirty="0"/>
              <a:t> </a:t>
            </a:r>
            <a:r>
              <a:rPr lang="ru-RU" dirty="0" err="1"/>
              <a:t>үлгісі</a:t>
            </a:r>
            <a:r>
              <a:rPr lang="ru-RU" dirty="0"/>
              <a:t> </a:t>
            </a:r>
            <a:r>
              <a:rPr lang="ru-RU" dirty="0" err="1"/>
              <a:t>сіздің</a:t>
            </a:r>
            <a:r>
              <a:rPr lang="ru-RU" dirty="0"/>
              <a:t> </a:t>
            </a:r>
            <a:r>
              <a:rPr lang="ru-RU" dirty="0" err="1"/>
              <a:t>шынайы</a:t>
            </a:r>
            <a:r>
              <a:rPr lang="ru-RU" dirty="0"/>
              <a:t> </a:t>
            </a:r>
            <a:r>
              <a:rPr lang="ru-RU" dirty="0" err="1"/>
              <a:t>сезімдеріңізді</a:t>
            </a:r>
            <a:r>
              <a:rPr lang="ru-RU" dirty="0"/>
              <a:t> </a:t>
            </a:r>
            <a:r>
              <a:rPr lang="ru-RU" dirty="0" err="1"/>
              <a:t>жасыру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ұнатпайтын</a:t>
            </a:r>
            <a:r>
              <a:rPr lang="ru-RU" dirty="0"/>
              <a:t> </a:t>
            </a:r>
            <a:r>
              <a:rPr lang="ru-RU" dirty="0" err="1"/>
              <a:t>біреуді</a:t>
            </a:r>
            <a:r>
              <a:rPr lang="ru-RU" dirty="0"/>
              <a:t> </a:t>
            </a:r>
            <a:r>
              <a:rPr lang="ru-RU" dirty="0" err="1"/>
              <a:t>емдейді</a:t>
            </a:r>
            <a:r>
              <a:rPr lang="ru-RU" dirty="0"/>
              <a:t>. </a:t>
            </a:r>
            <a:r>
              <a:rPr lang="ru-RU" dirty="0" err="1"/>
              <a:t>Адамдар</a:t>
            </a:r>
            <a:r>
              <a:rPr lang="ru-RU" dirty="0"/>
              <a:t> неге </a:t>
            </a:r>
            <a:r>
              <a:rPr lang="ru-RU" dirty="0" err="1"/>
              <a:t>осылай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? </a:t>
            </a:r>
            <a:r>
              <a:rPr lang="ru-RU" dirty="0" err="1"/>
              <a:t>Фрейдтің</a:t>
            </a:r>
            <a:r>
              <a:rPr lang="ru-RU" dirty="0"/>
              <a:t> </a:t>
            </a:r>
            <a:r>
              <a:rPr lang="ru-RU" dirty="0" err="1"/>
              <a:t>пікірінше</a:t>
            </a:r>
            <a:r>
              <a:rPr lang="ru-RU" dirty="0"/>
              <a:t>, </a:t>
            </a:r>
            <a:r>
              <a:rPr lang="ru-RU" dirty="0" err="1"/>
              <a:t>реакцияны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шынайы</a:t>
            </a:r>
            <a:r>
              <a:rPr lang="ru-RU" dirty="0"/>
              <a:t> </a:t>
            </a:r>
            <a:r>
              <a:rPr lang="ru-RU" dirty="0" err="1"/>
              <a:t>сезімдерін</a:t>
            </a:r>
            <a:r>
              <a:rPr lang="ru-RU" dirty="0"/>
              <a:t> </a:t>
            </a:r>
            <a:r>
              <a:rPr lang="ru-RU" dirty="0" err="1"/>
              <a:t>жасырып</a:t>
            </a:r>
            <a:r>
              <a:rPr lang="ru-RU" dirty="0"/>
              <a:t>, </a:t>
            </a:r>
            <a:r>
              <a:rPr lang="ru-RU" dirty="0" err="1"/>
              <a:t>керісінше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020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11734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10 -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тетіктері</a:t>
            </a:r>
            <a:endParaRPr lang="ru-RU" dirty="0"/>
          </a:p>
          <a:p>
            <a:r>
              <a:rPr lang="ru-RU" dirty="0"/>
              <a:t>Фрейд </a:t>
            </a:r>
            <a:r>
              <a:rPr lang="ru-RU" dirty="0" err="1"/>
              <a:t>бастапқыда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механизмдерін</a:t>
            </a:r>
            <a:r>
              <a:rPr lang="ru-RU" dirty="0"/>
              <a:t> </a:t>
            </a:r>
            <a:r>
              <a:rPr lang="ru-RU" dirty="0" err="1"/>
              <a:t>сипаттайтындықтан</a:t>
            </a:r>
            <a:r>
              <a:rPr lang="ru-RU" dirty="0"/>
              <a:t>,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зерттеушілер</a:t>
            </a:r>
            <a:r>
              <a:rPr lang="ru-RU" dirty="0"/>
              <a:t> </a:t>
            </a:r>
            <a:r>
              <a:rPr lang="ru-RU" dirty="0" err="1"/>
              <a:t>алаңдаушылықты</a:t>
            </a:r>
            <a:r>
              <a:rPr lang="ru-RU" dirty="0"/>
              <a:t> </a:t>
            </a:r>
            <a:r>
              <a:rPr lang="ru-RU" dirty="0" err="1"/>
              <a:t>азайтудың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 </a:t>
            </a:r>
            <a:r>
              <a:rPr lang="ru-RU" dirty="0" err="1"/>
              <a:t>сипаттауды</a:t>
            </a:r>
            <a:r>
              <a:rPr lang="ru-RU" dirty="0"/>
              <a:t> </a:t>
            </a:r>
            <a:r>
              <a:rPr lang="ru-RU" dirty="0" err="1"/>
              <a:t>жалғастырды</a:t>
            </a:r>
            <a:r>
              <a:rPr lang="ru-RU" dirty="0"/>
              <a:t>. Осы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механизмдерінің</a:t>
            </a:r>
            <a:r>
              <a:rPr lang="ru-RU" dirty="0"/>
              <a:t> </a:t>
            </a:r>
            <a:r>
              <a:rPr lang="ru-RU" dirty="0" err="1"/>
              <a:t>кейбіреулері</a:t>
            </a:r>
            <a:r>
              <a:rPr lang="ru-RU" dirty="0"/>
              <a:t>:</a:t>
            </a:r>
          </a:p>
          <a:p>
            <a:r>
              <a:rPr lang="en-US" b="1" dirty="0" smtClean="0"/>
              <a:t>Acting </a:t>
            </a:r>
            <a:r>
              <a:rPr lang="en-US" b="1" dirty="0"/>
              <a:t>Out:</a:t>
            </a:r>
            <a:r>
              <a:rPr lang="en-US" dirty="0"/>
              <a:t> 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сезімдерге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іс-әрекеттермен</a:t>
            </a:r>
            <a:r>
              <a:rPr lang="ru-RU" dirty="0"/>
              <a:t> </a:t>
            </a:r>
            <a:r>
              <a:rPr lang="ru-RU" dirty="0" err="1"/>
              <a:t>айналысып</a:t>
            </a:r>
            <a:r>
              <a:rPr lang="ru-RU" dirty="0"/>
              <a:t> </a:t>
            </a:r>
            <a:r>
              <a:rPr lang="ru-RU" dirty="0" err="1"/>
              <a:t>стресспен</a:t>
            </a:r>
            <a:r>
              <a:rPr lang="ru-RU" dirty="0"/>
              <a:t> </a:t>
            </a:r>
            <a:r>
              <a:rPr lang="ru-RU" dirty="0" err="1"/>
              <a:t>күреседі</a:t>
            </a:r>
            <a:r>
              <a:rPr lang="ru-RU" dirty="0"/>
              <a:t>.</a:t>
            </a:r>
          </a:p>
          <a:p>
            <a:r>
              <a:rPr lang="en-US" b="1" dirty="0" smtClean="0"/>
              <a:t>Affiliation</a:t>
            </a:r>
            <a:r>
              <a:rPr lang="en-US" b="1" dirty="0"/>
              <a:t>:</a:t>
            </a:r>
            <a:r>
              <a:rPr lang="en-US" dirty="0"/>
              <a:t> 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</a:t>
            </a:r>
          </a:p>
          <a:p>
            <a:r>
              <a:rPr lang="ru-RU" b="1" dirty="0" err="1" smtClean="0"/>
              <a:t>Мақсатты</a:t>
            </a:r>
            <a:r>
              <a:rPr lang="ru-RU" b="1" dirty="0" smtClean="0"/>
              <a:t> </a:t>
            </a:r>
            <a:r>
              <a:rPr lang="ru-RU" b="1" dirty="0" err="1"/>
              <a:t>ингибиция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мақсатының</a:t>
            </a:r>
            <a:r>
              <a:rPr lang="ru-RU" dirty="0"/>
              <a:t> </a:t>
            </a:r>
            <a:r>
              <a:rPr lang="ru-RU" dirty="0" err="1"/>
              <a:t>өзгертілген</a:t>
            </a:r>
            <a:r>
              <a:rPr lang="ru-RU" dirty="0"/>
              <a:t> </a:t>
            </a:r>
            <a:r>
              <a:rPr lang="ru-RU" dirty="0" err="1"/>
              <a:t>түрін</a:t>
            </a:r>
            <a:r>
              <a:rPr lang="ru-RU" dirty="0"/>
              <a:t> </a:t>
            </a:r>
            <a:r>
              <a:rPr lang="ru-RU" dirty="0" err="1"/>
              <a:t>қабылдайды</a:t>
            </a:r>
            <a:r>
              <a:rPr lang="ru-RU" dirty="0"/>
              <a:t> (</a:t>
            </a:r>
            <a:r>
              <a:rPr lang="ru-RU" dirty="0" err="1"/>
              <a:t>яғни</a:t>
            </a:r>
            <a:r>
              <a:rPr lang="ru-RU" dirty="0"/>
              <a:t>, </a:t>
            </a:r>
            <a:r>
              <a:rPr lang="ru-RU" dirty="0" err="1"/>
              <a:t>кәсіби</a:t>
            </a:r>
            <a:r>
              <a:rPr lang="ru-RU" dirty="0"/>
              <a:t> </a:t>
            </a:r>
            <a:r>
              <a:rPr lang="ru-RU" dirty="0" err="1"/>
              <a:t>спортшыдан</a:t>
            </a:r>
            <a:r>
              <a:rPr lang="ru-RU" dirty="0"/>
              <a:t> </a:t>
            </a:r>
            <a:r>
              <a:rPr lang="ru-RU" dirty="0" err="1"/>
              <a:t>гөрі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мектептің</a:t>
            </a:r>
            <a:r>
              <a:rPr lang="ru-RU" dirty="0"/>
              <a:t> </a:t>
            </a:r>
            <a:r>
              <a:rPr lang="ru-RU" dirty="0" err="1"/>
              <a:t>баскетболшысына</a:t>
            </a:r>
            <a:r>
              <a:rPr lang="ru-RU" dirty="0"/>
              <a:t> </a:t>
            </a:r>
            <a:r>
              <a:rPr lang="ru-RU" dirty="0" err="1"/>
              <a:t>айналады</a:t>
            </a:r>
            <a:r>
              <a:rPr lang="ru-RU" dirty="0"/>
              <a:t>).</a:t>
            </a:r>
          </a:p>
          <a:p>
            <a:r>
              <a:rPr lang="ru-RU" b="1" dirty="0" smtClean="0">
                <a:hlinkClick r:id="rId2"/>
              </a:rPr>
              <a:t>Альтруизм</a:t>
            </a:r>
            <a:r>
              <a:rPr lang="ru-RU" b="1" dirty="0">
                <a:hlinkClick r:id="rId2"/>
              </a:rPr>
              <a:t>:</a:t>
            </a:r>
            <a:r>
              <a:rPr lang="ru-RU" dirty="0"/>
              <a:t> 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қажеттіліктерді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көмектесу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қанағаттандыру</a:t>
            </a:r>
            <a:r>
              <a:rPr lang="ru-RU" dirty="0"/>
              <a:t>.</a:t>
            </a:r>
          </a:p>
          <a:p>
            <a:r>
              <a:rPr lang="ru-RU" b="1" dirty="0" err="1"/>
              <a:t>Күту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жағымсыз</a:t>
            </a:r>
            <a:r>
              <a:rPr lang="ru-RU" dirty="0"/>
              <a:t> </a:t>
            </a:r>
            <a:r>
              <a:rPr lang="ru-RU" dirty="0" err="1"/>
              <a:t>заттармен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жағдайлармен</a:t>
            </a:r>
            <a:r>
              <a:rPr lang="ru-RU" dirty="0"/>
              <a:t> </a:t>
            </a:r>
            <a:r>
              <a:rPr lang="ru-RU" dirty="0" err="1"/>
              <a:t>күресуден</a:t>
            </a:r>
            <a:r>
              <a:rPr lang="ru-RU" dirty="0"/>
              <a:t> бас </a:t>
            </a:r>
            <a:r>
              <a:rPr lang="ru-RU" dirty="0" err="1"/>
              <a:t>тарту</a:t>
            </a:r>
            <a:r>
              <a:rPr lang="ru-RU" dirty="0"/>
              <a:t>.</a:t>
            </a:r>
          </a:p>
          <a:p>
            <a:r>
              <a:rPr lang="ru-RU" b="1" dirty="0" err="1" smtClean="0">
                <a:hlinkClick r:id="rId3"/>
              </a:rPr>
              <a:t>Өтемақы</a:t>
            </a:r>
            <a:r>
              <a:rPr lang="ru-RU" b="1" dirty="0">
                <a:hlinkClick r:id="rId3"/>
              </a:rPr>
              <a:t>:</a:t>
            </a:r>
            <a:r>
              <a:rPr lang="ru-RU" dirty="0"/>
              <a:t> 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біреудің</a:t>
            </a:r>
            <a:r>
              <a:rPr lang="ru-RU" dirty="0"/>
              <a:t> </a:t>
            </a:r>
            <a:r>
              <a:rPr lang="ru-RU" dirty="0" err="1"/>
              <a:t>сәтсіздіктерін</a:t>
            </a:r>
            <a:r>
              <a:rPr lang="ru-RU" dirty="0"/>
              <a:t> </a:t>
            </a:r>
            <a:r>
              <a:rPr lang="ru-RU" dirty="0" err="1"/>
              <a:t>өтеу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аймаққа</a:t>
            </a:r>
            <a:r>
              <a:rPr lang="ru-RU" dirty="0"/>
              <a:t> </a:t>
            </a:r>
            <a:r>
              <a:rPr lang="ru-RU" dirty="0" err="1"/>
              <a:t>көшу</a:t>
            </a:r>
            <a:r>
              <a:rPr lang="ru-RU" dirty="0"/>
              <a:t>.</a:t>
            </a:r>
          </a:p>
          <a:p>
            <a:r>
              <a:rPr lang="ru-RU" dirty="0" err="1"/>
              <a:t>Жағдай</a:t>
            </a:r>
            <a:r>
              <a:rPr lang="ru-RU" dirty="0"/>
              <a:t>: </a:t>
            </a:r>
            <a:r>
              <a:rPr lang="ru-RU" dirty="0" err="1"/>
              <a:t>жағдайдың</a:t>
            </a:r>
            <a:r>
              <a:rPr lang="ru-RU" dirty="0"/>
              <a:t> </a:t>
            </a:r>
            <a:r>
              <a:rPr lang="ru-RU" dirty="0" err="1"/>
              <a:t>күлкілі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ирониялық</a:t>
            </a:r>
            <a:r>
              <a:rPr lang="ru-RU" dirty="0"/>
              <a:t> </a:t>
            </a:r>
            <a:r>
              <a:rPr lang="ru-RU" dirty="0" err="1"/>
              <a:t>аспектілерін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.</a:t>
            </a:r>
          </a:p>
          <a:p>
            <a:r>
              <a:rPr lang="ru-RU" b="1" dirty="0" err="1" smtClean="0"/>
              <a:t>Пассивті</a:t>
            </a:r>
            <a:r>
              <a:rPr lang="ru-RU" b="1" dirty="0" smtClean="0"/>
              <a:t> </a:t>
            </a:r>
            <a:r>
              <a:rPr lang="ru-RU" b="1" dirty="0"/>
              <a:t>агрессия:</a:t>
            </a:r>
            <a:r>
              <a:rPr lang="ru-RU" dirty="0"/>
              <a:t> </a:t>
            </a:r>
            <a:r>
              <a:rPr lang="ru-RU" dirty="0" err="1"/>
              <a:t>жанама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ашу</a:t>
            </a:r>
            <a:r>
              <a:rPr lang="ru-RU" dirty="0"/>
              <a:t>.</a:t>
            </a:r>
          </a:p>
          <a:p>
            <a:r>
              <a:rPr lang="ru-RU" b="1" dirty="0" err="1"/>
              <a:t>Фэнтези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Ақыл-ойдың</a:t>
            </a:r>
            <a:r>
              <a:rPr lang="ru-RU" dirty="0"/>
              <a:t>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қауіпсіз</a:t>
            </a:r>
            <a:r>
              <a:rPr lang="ru-RU" dirty="0"/>
              <a:t> </a:t>
            </a:r>
            <a:r>
              <a:rPr lang="ru-RU" dirty="0" err="1"/>
              <a:t>жерге</a:t>
            </a:r>
            <a:r>
              <a:rPr lang="ru-RU" dirty="0"/>
              <a:t> </a:t>
            </a:r>
            <a:r>
              <a:rPr lang="ru-RU" dirty="0" err="1"/>
              <a:t>кетіп</a:t>
            </a:r>
            <a:r>
              <a:rPr lang="ru-RU" dirty="0"/>
              <a:t>, </a:t>
            </a:r>
            <a:r>
              <a:rPr lang="ru-RU" dirty="0" err="1"/>
              <a:t>шындықты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.</a:t>
            </a:r>
          </a:p>
          <a:p>
            <a:r>
              <a:rPr lang="ru-RU" b="1" dirty="0" err="1"/>
              <a:t>Болдырмау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ойдың</a:t>
            </a:r>
            <a:r>
              <a:rPr lang="ru-RU" dirty="0"/>
              <a:t>, </a:t>
            </a:r>
            <a:r>
              <a:rPr lang="ru-RU" dirty="0" err="1"/>
              <a:t>сезімнің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мінез-құлықтың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сезінуге</a:t>
            </a:r>
            <a:r>
              <a:rPr lang="ru-RU" dirty="0"/>
              <a:t> </a:t>
            </a:r>
            <a:r>
              <a:rPr lang="ru-RU" dirty="0" err="1"/>
              <a:t>тырысады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сен </a:t>
            </a:r>
            <a:r>
              <a:rPr lang="ru-RU" dirty="0" err="1"/>
              <a:t>біреудің</a:t>
            </a:r>
            <a:r>
              <a:rPr lang="ru-RU" dirty="0"/>
              <a:t> </a:t>
            </a:r>
            <a:r>
              <a:rPr lang="ru-RU" dirty="0" err="1"/>
              <a:t>сезімін</a:t>
            </a:r>
            <a:r>
              <a:rPr lang="ru-RU" dirty="0"/>
              <a:t> </a:t>
            </a:r>
            <a:r>
              <a:rPr lang="ru-RU" dirty="0" err="1"/>
              <a:t>бұзсаңыз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өзіңіздің</a:t>
            </a:r>
            <a:r>
              <a:rPr lang="ru-RU" dirty="0"/>
              <a:t> </a:t>
            </a:r>
            <a:r>
              <a:rPr lang="ru-RU" dirty="0" err="1"/>
              <a:t>алаңдаушылығыңызды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нәрсе</a:t>
            </a:r>
            <a:r>
              <a:rPr lang="ru-RU" dirty="0"/>
              <a:t> </a:t>
            </a:r>
            <a:r>
              <a:rPr lang="ru-RU" dirty="0" err="1"/>
              <a:t>істеуді</a:t>
            </a:r>
            <a:r>
              <a:rPr lang="ru-RU" dirty="0"/>
              <a:t> </a:t>
            </a:r>
            <a:r>
              <a:rPr lang="ru-RU" dirty="0" err="1"/>
              <a:t>ұсына</a:t>
            </a:r>
            <a:r>
              <a:rPr lang="ru-RU" dirty="0"/>
              <a:t> </a:t>
            </a:r>
            <a:r>
              <a:rPr lang="ru-RU" dirty="0" err="1"/>
              <a:t>аласыз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977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/>
              <a:t>Тұлға дамуындағы құндылықтар және құндылықтарға бағдарлану.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Құндылық</a:t>
            </a:r>
            <a:r>
              <a:rPr lang="ru-RU" dirty="0"/>
              <a:t> —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заттың</a:t>
            </a:r>
            <a:r>
              <a:rPr lang="ru-RU" dirty="0"/>
              <a:t> </a:t>
            </a:r>
            <a:r>
              <a:rPr lang="ru-RU" dirty="0" err="1"/>
              <a:t>маңыздылығы</a:t>
            </a:r>
            <a:r>
              <a:rPr lang="ru-RU" dirty="0"/>
              <a:t>, </a:t>
            </a:r>
            <a:r>
              <a:rPr lang="ru-RU" dirty="0" err="1"/>
              <a:t>пайдалылығы</a:t>
            </a:r>
            <a:r>
              <a:rPr lang="ru-RU" dirty="0"/>
              <a:t>. </a:t>
            </a:r>
            <a:r>
              <a:rPr lang="ru-RU" dirty="0" err="1"/>
              <a:t>Сырттай</a:t>
            </a:r>
            <a:r>
              <a:rPr lang="ru-RU" dirty="0"/>
              <a:t> </a:t>
            </a:r>
            <a:r>
              <a:rPr lang="ru-RU" dirty="0" err="1"/>
              <a:t>құндылық</a:t>
            </a:r>
            <a:r>
              <a:rPr lang="ru-RU" dirty="0"/>
              <a:t> </a:t>
            </a:r>
            <a:r>
              <a:rPr lang="ru-RU" dirty="0" err="1"/>
              <a:t>зат</a:t>
            </a:r>
            <a:r>
              <a:rPr lang="ru-RU" dirty="0"/>
              <a:t> не </a:t>
            </a:r>
            <a:r>
              <a:rPr lang="ru-RU" dirty="0" err="1"/>
              <a:t>құбылыстың</a:t>
            </a:r>
            <a:r>
              <a:rPr lang="ru-RU" dirty="0"/>
              <a:t> </a:t>
            </a:r>
            <a:r>
              <a:rPr lang="ru-RU" dirty="0" err="1"/>
              <a:t>қасиеті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маңыздылығы</a:t>
            </a:r>
            <a:r>
              <a:rPr lang="ru-RU" dirty="0"/>
              <a:t> мен </a:t>
            </a:r>
            <a:r>
              <a:rPr lang="ru-RU" dirty="0" err="1"/>
              <a:t>пайдалылығы</a:t>
            </a:r>
            <a:r>
              <a:rPr lang="ru-RU" dirty="0"/>
              <a:t> </a:t>
            </a:r>
            <a:r>
              <a:rPr lang="ru-RU" dirty="0" err="1"/>
              <a:t>табиғаттан</a:t>
            </a:r>
            <a:r>
              <a:rPr lang="ru-RU" dirty="0"/>
              <a:t>, </a:t>
            </a:r>
            <a:r>
              <a:rPr lang="ru-RU" dirty="0" err="1"/>
              <a:t>объекттің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құрылымының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болмысына</a:t>
            </a:r>
            <a:r>
              <a:rPr lang="ru-RU" dirty="0"/>
              <a:t> </a:t>
            </a:r>
            <a:r>
              <a:rPr lang="ru-RU" dirty="0" err="1"/>
              <a:t>енген</a:t>
            </a:r>
            <a:r>
              <a:rPr lang="ru-RU" dirty="0"/>
              <a:t>,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құштар</a:t>
            </a:r>
            <a:r>
              <a:rPr lang="ru-RU" dirty="0"/>
              <a:t> не </a:t>
            </a:r>
            <a:r>
              <a:rPr lang="ru-RU" dirty="0" err="1"/>
              <a:t>қажеттілік</a:t>
            </a:r>
            <a:r>
              <a:rPr lang="ru-RU" dirty="0"/>
              <a:t> </a:t>
            </a:r>
            <a:r>
              <a:rPr lang="ru-RU" dirty="0" err="1"/>
              <a:t>сезетін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қасиеттердің</a:t>
            </a:r>
            <a:r>
              <a:rPr lang="ru-RU" dirty="0"/>
              <a:t> </a:t>
            </a:r>
            <a:r>
              <a:rPr lang="ru-RU" dirty="0" err="1"/>
              <a:t>субъективті</a:t>
            </a:r>
            <a:r>
              <a:rPr lang="ru-RU" dirty="0"/>
              <a:t> </a:t>
            </a:r>
            <a:r>
              <a:rPr lang="ru-RU" dirty="0" err="1"/>
              <a:t>бағалануынан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Құндылықтар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күнделікті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не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тұрмыстық</a:t>
            </a:r>
            <a:r>
              <a:rPr lang="ru-RU" dirty="0"/>
              <a:t> </a:t>
            </a:r>
            <a:r>
              <a:rPr lang="ru-RU" dirty="0" err="1"/>
              <a:t>бағдарында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айналасындағы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 мен </a:t>
            </a:r>
            <a:r>
              <a:rPr lang="ru-RU" dirty="0" err="1"/>
              <a:t>құбылыстарға</a:t>
            </a:r>
            <a:r>
              <a:rPr lang="ru-RU" dirty="0"/>
              <a:t> </a:t>
            </a:r>
            <a:r>
              <a:rPr lang="ru-RU" dirty="0" err="1"/>
              <a:t>қарым-қатынасының</a:t>
            </a:r>
            <a:r>
              <a:rPr lang="ru-RU" dirty="0"/>
              <a:t> </a:t>
            </a:r>
            <a:r>
              <a:rPr lang="ru-RU" dirty="0" err="1"/>
              <a:t>орнауында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r>
              <a:rPr lang="ru-RU" dirty="0" err="1"/>
              <a:t>Мысалға</a:t>
            </a:r>
            <a:r>
              <a:rPr lang="ru-RU" dirty="0"/>
              <a:t>, </a:t>
            </a:r>
            <a:r>
              <a:rPr lang="ru-RU" dirty="0" err="1"/>
              <a:t>стақан</a:t>
            </a:r>
            <a:r>
              <a:rPr lang="ru-RU" dirty="0"/>
              <a:t> </a:t>
            </a:r>
            <a:r>
              <a:rPr lang="ru-RU" dirty="0" err="1"/>
              <a:t>сусын</a:t>
            </a:r>
            <a:r>
              <a:rPr lang="ru-RU" dirty="0"/>
              <a:t> </a:t>
            </a:r>
            <a:r>
              <a:rPr lang="ru-RU" dirty="0" err="1"/>
              <a:t>ішу</a:t>
            </a:r>
            <a:r>
              <a:rPr lang="ru-RU" dirty="0"/>
              <a:t> </a:t>
            </a:r>
            <a:r>
              <a:rPr lang="ru-RU" dirty="0" err="1"/>
              <a:t>құралы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пайдалы</a:t>
            </a:r>
            <a:r>
              <a:rPr lang="ru-RU" dirty="0"/>
              <a:t> </a:t>
            </a:r>
            <a:r>
              <a:rPr lang="ru-RU" dirty="0" err="1"/>
              <a:t>қасиетін</a:t>
            </a:r>
            <a:r>
              <a:rPr lang="ru-RU" dirty="0"/>
              <a:t> </a:t>
            </a:r>
            <a:r>
              <a:rPr lang="ru-RU" dirty="0" err="1"/>
              <a:t>тұтынушы</a:t>
            </a:r>
            <a:r>
              <a:rPr lang="ru-RU" dirty="0"/>
              <a:t> </a:t>
            </a:r>
            <a:r>
              <a:rPr lang="ru-RU" dirty="0" err="1"/>
              <a:t>құндылығы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, </a:t>
            </a:r>
            <a:r>
              <a:rPr lang="ru-RU" dirty="0" err="1"/>
              <a:t>материалдық</a:t>
            </a:r>
            <a:r>
              <a:rPr lang="ru-RU" dirty="0"/>
              <a:t> </a:t>
            </a:r>
            <a:r>
              <a:rPr lang="ru-RU" dirty="0" err="1"/>
              <a:t>игілік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 </a:t>
            </a:r>
            <a:r>
              <a:rPr lang="ru-RU" dirty="0" err="1"/>
              <a:t>Еңбек</a:t>
            </a:r>
            <a:r>
              <a:rPr lang="ru-RU" dirty="0"/>
              <a:t> </a:t>
            </a:r>
            <a:r>
              <a:rPr lang="ru-RU" dirty="0" err="1"/>
              <a:t>өнімі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тауар</a:t>
            </a:r>
            <a:r>
              <a:rPr lang="ru-RU" dirty="0"/>
              <a:t> </a:t>
            </a:r>
            <a:r>
              <a:rPr lang="ru-RU" dirty="0" err="1"/>
              <a:t>айналымының</a:t>
            </a:r>
            <a:r>
              <a:rPr lang="ru-RU" dirty="0"/>
              <a:t> </a:t>
            </a:r>
            <a:r>
              <a:rPr lang="ru-RU" dirty="0" err="1"/>
              <a:t>заты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, </a:t>
            </a:r>
            <a:r>
              <a:rPr lang="ru-RU" dirty="0" err="1"/>
              <a:t>стақан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құндылық</a:t>
            </a:r>
            <a:r>
              <a:rPr lang="ru-RU" dirty="0"/>
              <a:t>, </a:t>
            </a:r>
            <a:r>
              <a:rPr lang="ru-RU" dirty="0" err="1"/>
              <a:t>бағалық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стақан</a:t>
            </a:r>
            <a:r>
              <a:rPr lang="ru-RU" dirty="0"/>
              <a:t> </a:t>
            </a:r>
            <a:r>
              <a:rPr lang="ru-RU" dirty="0" err="1"/>
              <a:t>өнер</a:t>
            </a:r>
            <a:r>
              <a:rPr lang="ru-RU" dirty="0"/>
              <a:t> </a:t>
            </a:r>
            <a:r>
              <a:rPr lang="ru-RU" dirty="0" err="1"/>
              <a:t>заты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эстетикалық</a:t>
            </a:r>
            <a:r>
              <a:rPr lang="ru-RU" dirty="0"/>
              <a:t> </a:t>
            </a:r>
            <a:r>
              <a:rPr lang="ru-RU" dirty="0" err="1"/>
              <a:t>құндылық</a:t>
            </a:r>
            <a:r>
              <a:rPr lang="ru-RU" dirty="0"/>
              <a:t>, </a:t>
            </a:r>
            <a:r>
              <a:rPr lang="ru-RU" dirty="0" err="1"/>
              <a:t>көркемдікке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5875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Тұлға дамуындағы құндылықтар және құндылықтарға бағдарлану.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33600"/>
            <a:ext cx="12192000" cy="4724399"/>
          </a:xfrm>
        </p:spPr>
        <p:txBody>
          <a:bodyPr>
            <a:normAutofit/>
          </a:bodyPr>
          <a:lstStyle/>
          <a:p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солай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таңдауына</a:t>
            </a:r>
            <a:r>
              <a:rPr lang="ru-RU" dirty="0"/>
              <a:t> </a:t>
            </a:r>
            <a:r>
              <a:rPr lang="ru-RU" dirty="0" err="1"/>
              <a:t>орай</a:t>
            </a:r>
            <a:r>
              <a:rPr lang="ru-RU" dirty="0"/>
              <a:t>, </a:t>
            </a:r>
            <a:r>
              <a:rPr lang="ru-RU" dirty="0" err="1"/>
              <a:t>құндылық</a:t>
            </a:r>
            <a:r>
              <a:rPr lang="ru-RU" dirty="0"/>
              <a:t> </a:t>
            </a:r>
            <a:r>
              <a:rPr lang="ru-RU" dirty="0" err="1"/>
              <a:t>қашанда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қанағаттанарлық</a:t>
            </a:r>
            <a:r>
              <a:rPr lang="ru-RU" dirty="0"/>
              <a:t> </a:t>
            </a:r>
            <a:r>
              <a:rPr lang="ru-RU" dirty="0" err="1"/>
              <a:t>нәрсені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 Ал </a:t>
            </a:r>
            <a:r>
              <a:rPr lang="ru-RU" dirty="0" err="1"/>
              <a:t>материалдық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рухани</a:t>
            </a:r>
            <a:r>
              <a:rPr lang="ru-RU" dirty="0"/>
              <a:t> </a:t>
            </a:r>
            <a:r>
              <a:rPr lang="ru-RU" dirty="0" err="1"/>
              <a:t>қажеттіктердің</a:t>
            </a:r>
            <a:r>
              <a:rPr lang="ru-RU" dirty="0"/>
              <a:t> </a:t>
            </a:r>
            <a:r>
              <a:rPr lang="ru-RU" dirty="0" err="1"/>
              <a:t>өтелуі</a:t>
            </a:r>
            <a:r>
              <a:rPr lang="ru-RU" dirty="0"/>
              <a:t> </a:t>
            </a:r>
            <a:r>
              <a:rPr lang="ru-RU" dirty="0" err="1"/>
              <a:t>тұрғысынан</a:t>
            </a:r>
            <a:r>
              <a:rPr lang="ru-RU" dirty="0"/>
              <a:t> </a:t>
            </a:r>
            <a:r>
              <a:rPr lang="ru-RU" dirty="0" err="1"/>
              <a:t>құндылықтардың</a:t>
            </a:r>
            <a:r>
              <a:rPr lang="ru-RU" dirty="0"/>
              <a:t> </a:t>
            </a:r>
            <a:r>
              <a:rPr lang="ru-RU" dirty="0" err="1"/>
              <a:t>бәрін</a:t>
            </a:r>
            <a:r>
              <a:rPr lang="ru-RU" dirty="0"/>
              <a:t> </a:t>
            </a:r>
            <a:r>
              <a:rPr lang="ru-RU" dirty="0" err="1"/>
              <a:t>қанағаттанарлық</a:t>
            </a:r>
            <a:r>
              <a:rPr lang="ru-RU" dirty="0"/>
              <a:t> </a:t>
            </a:r>
            <a:r>
              <a:rPr lang="ru-RU" dirty="0" err="1"/>
              <a:t>категорияға</a:t>
            </a:r>
            <a:r>
              <a:rPr lang="ru-RU" dirty="0"/>
              <a:t> </a:t>
            </a:r>
            <a:r>
              <a:rPr lang="ru-RU" dirty="0" err="1"/>
              <a:t>жатқызуға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Адамдардың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 </a:t>
            </a:r>
            <a:r>
              <a:rPr lang="ru-RU" dirty="0" err="1">
                <a:hlinkClick r:id="rId2" tooltip="Әлеумет"/>
              </a:rPr>
              <a:t>әлеуметтік</a:t>
            </a:r>
            <a:r>
              <a:rPr lang="ru-RU" dirty="0"/>
              <a:t> </a:t>
            </a:r>
            <a:r>
              <a:rPr lang="ru-RU" dirty="0" err="1"/>
              <a:t>топтардың</a:t>
            </a:r>
            <a:r>
              <a:rPr lang="ru-RU" dirty="0"/>
              <a:t> </a:t>
            </a:r>
            <a:r>
              <a:rPr lang="ru-RU" dirty="0" err="1"/>
              <a:t>қажеттіліктері</a:t>
            </a:r>
            <a:r>
              <a:rPr lang="ru-RU" dirty="0"/>
              <a:t>, </a:t>
            </a:r>
            <a:r>
              <a:rPr lang="ru-RU" dirty="0" err="1"/>
              <a:t>мүдделері</a:t>
            </a:r>
            <a:r>
              <a:rPr lang="ru-RU" dirty="0"/>
              <a:t> </a:t>
            </a:r>
            <a:r>
              <a:rPr lang="ru-RU" dirty="0" err="1"/>
              <a:t>жөне</a:t>
            </a:r>
            <a:r>
              <a:rPr lang="ru-RU" dirty="0"/>
              <a:t> </a:t>
            </a:r>
            <a:r>
              <a:rPr lang="ru-RU" dirty="0" err="1"/>
              <a:t>талғамдары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құндылықтар</a:t>
            </a:r>
            <a:r>
              <a:rPr lang="ru-RU" dirty="0"/>
              <a:t> </a:t>
            </a:r>
            <a:r>
              <a:rPr lang="ru-RU" dirty="0" err="1"/>
              <a:t>салыстырмалы</a:t>
            </a:r>
            <a:r>
              <a:rPr lang="ru-RU" dirty="0"/>
              <a:t>. </a:t>
            </a:r>
            <a:r>
              <a:rPr lang="ru-RU" dirty="0" err="1"/>
              <a:t>Құндылық</a:t>
            </a:r>
            <a:r>
              <a:rPr lang="ru-RU" dirty="0"/>
              <a:t> </a:t>
            </a:r>
            <a:r>
              <a:rPr lang="ru-RU" dirty="0" err="1"/>
              <a:t>қатынас</a:t>
            </a:r>
            <a:r>
              <a:rPr lang="ru-RU" dirty="0"/>
              <a:t> </a:t>
            </a:r>
            <a:r>
              <a:rPr lang="ru-RU" dirty="0" err="1"/>
              <a:t>қанағаттанарлық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қанағаттанғысыз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келуі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Біреу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мынау</a:t>
            </a:r>
            <a:r>
              <a:rPr lang="ru-RU" dirty="0"/>
              <a:t>,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анау</a:t>
            </a:r>
            <a:r>
              <a:rPr lang="ru-RU" dirty="0"/>
              <a:t> </a:t>
            </a:r>
            <a:r>
              <a:rPr lang="ru-RU" dirty="0" err="1"/>
              <a:t>құнды</a:t>
            </a:r>
            <a:r>
              <a:rPr lang="ru-RU" dirty="0"/>
              <a:t>.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қайсысынікі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, </a:t>
            </a:r>
            <a:r>
              <a:rPr lang="ru-RU" dirty="0" err="1"/>
              <a:t>қайсысы</a:t>
            </a:r>
            <a:r>
              <a:rPr lang="ru-RU" dirty="0"/>
              <a:t> </a:t>
            </a:r>
            <a:r>
              <a:rPr lang="ru-RU" dirty="0" err="1"/>
              <a:t>қателесіп</a:t>
            </a:r>
            <a:r>
              <a:rPr lang="ru-RU" dirty="0"/>
              <a:t> </a:t>
            </a:r>
            <a:r>
              <a:rPr lang="ru-RU" dirty="0" err="1"/>
              <a:t>тұрғанын</a:t>
            </a:r>
            <a:r>
              <a:rPr lang="ru-RU" dirty="0"/>
              <a:t> </a:t>
            </a:r>
            <a:r>
              <a:rPr lang="ru-RU" dirty="0" err="1">
                <a:hlinkClick r:id="rId3" tooltip="Релятивистік тәсіл"/>
              </a:rPr>
              <a:t>релятивистік</a:t>
            </a:r>
            <a:r>
              <a:rPr lang="ru-RU" dirty="0"/>
              <a:t> </a:t>
            </a:r>
            <a:r>
              <a:rPr lang="ru-RU" dirty="0" err="1"/>
              <a:t>тұрғыдан</a:t>
            </a:r>
            <a:r>
              <a:rPr lang="ru-RU" dirty="0"/>
              <a:t> оны </a:t>
            </a:r>
            <a:r>
              <a:rPr lang="ru-RU" dirty="0" err="1"/>
              <a:t>ажыратып</a:t>
            </a:r>
            <a:r>
              <a:rPr lang="ru-RU" dirty="0"/>
              <a:t> </a:t>
            </a:r>
            <a:r>
              <a:rPr lang="ru-RU" dirty="0" err="1"/>
              <a:t>жатуда</a:t>
            </a:r>
            <a:r>
              <a:rPr lang="ru-RU" dirty="0"/>
              <a:t> </a:t>
            </a:r>
            <a:r>
              <a:rPr lang="ru-RU" dirty="0" err="1"/>
              <a:t>мағына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. </a:t>
            </a:r>
            <a:r>
              <a:rPr lang="ru-RU" i="1" dirty="0" err="1"/>
              <a:t>Шынайы</a:t>
            </a:r>
            <a:r>
              <a:rPr lang="ru-RU" dirty="0"/>
              <a:t> </a:t>
            </a:r>
            <a:r>
              <a:rPr lang="ru-RU" dirty="0" err="1"/>
              <a:t>деп</a:t>
            </a:r>
            <a:r>
              <a:rPr lang="ru-RU" dirty="0"/>
              <a:t> —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әкелетін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санасына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адамдық</a:t>
            </a:r>
            <a:r>
              <a:rPr lang="ru-RU" dirty="0"/>
              <a:t> </a:t>
            </a:r>
            <a:r>
              <a:rPr lang="ru-RU" dirty="0" err="1"/>
              <a:t>қасиеттерді</a:t>
            </a:r>
            <a:r>
              <a:rPr lang="ru-RU" dirty="0"/>
              <a:t> </a:t>
            </a:r>
            <a:r>
              <a:rPr lang="ru-RU" dirty="0" err="1"/>
              <a:t>сіңіретін</a:t>
            </a:r>
            <a:r>
              <a:rPr lang="ru-RU" dirty="0"/>
              <a:t>, </a:t>
            </a:r>
            <a:r>
              <a:rPr lang="ru-RU" dirty="0" err="1"/>
              <a:t>адамдардың</a:t>
            </a:r>
            <a:r>
              <a:rPr lang="ru-RU" dirty="0"/>
              <a:t> </a:t>
            </a:r>
            <a:r>
              <a:rPr lang="ru-RU" dirty="0" err="1"/>
              <a:t>бақыты</a:t>
            </a:r>
            <a:r>
              <a:rPr lang="ru-RU" dirty="0"/>
              <a:t> мен </a:t>
            </a:r>
            <a:r>
              <a:rPr lang="ru-RU" dirty="0" err="1"/>
              <a:t>игіліктілігін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,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тұрғасын</a:t>
            </a:r>
            <a:r>
              <a:rPr lang="ru-RU" dirty="0"/>
              <a:t> </a:t>
            </a:r>
            <a:r>
              <a:rPr lang="ru-RU" dirty="0" err="1"/>
              <a:t>ажарландыратын</a:t>
            </a:r>
            <a:r>
              <a:rPr lang="ru-RU" dirty="0"/>
              <a:t>, </a:t>
            </a:r>
            <a:r>
              <a:rPr lang="ru-RU" dirty="0" err="1"/>
              <a:t>адаммен</a:t>
            </a:r>
            <a:r>
              <a:rPr lang="ru-RU" dirty="0"/>
              <a:t>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ілгерілей</a:t>
            </a:r>
            <a:r>
              <a:rPr lang="ru-RU" dirty="0"/>
              <a:t> </a:t>
            </a:r>
            <a:r>
              <a:rPr lang="ru-RU" dirty="0" err="1"/>
              <a:t>дамуын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құндылықтарды</a:t>
            </a:r>
            <a:r>
              <a:rPr lang="ru-RU" dirty="0"/>
              <a:t> </a:t>
            </a:r>
            <a:r>
              <a:rPr lang="ru-RU" dirty="0" err="1"/>
              <a:t>айтқан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/>
              <a:t>. </a:t>
            </a:r>
            <a:r>
              <a:rPr lang="ru-RU" dirty="0" err="1"/>
              <a:t>Алдамшы</a:t>
            </a:r>
            <a:r>
              <a:rPr lang="ru-RU" dirty="0"/>
              <a:t> </a:t>
            </a:r>
            <a:r>
              <a:rPr lang="ru-RU" dirty="0" err="1"/>
              <a:t>құндылықтарға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 </a:t>
            </a:r>
            <a:r>
              <a:rPr lang="ru-RU" dirty="0" err="1">
                <a:hlinkClick r:id="rId4" tooltip="Индивид"/>
              </a:rPr>
              <a:t>индивидтер</a:t>
            </a:r>
            <a:r>
              <a:rPr lang="ru-RU" dirty="0"/>
              <a:t> </a:t>
            </a:r>
            <a:r>
              <a:rPr lang="ru-RU" dirty="0" err="1"/>
              <a:t>құндылық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қабылдағанымен</a:t>
            </a:r>
            <a:r>
              <a:rPr lang="ru-RU" dirty="0"/>
              <a:t>, </a:t>
            </a:r>
            <a:r>
              <a:rPr lang="ru-RU" dirty="0" err="1"/>
              <a:t>шынында</a:t>
            </a:r>
            <a:r>
              <a:rPr lang="ru-RU" dirty="0"/>
              <a:t>,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дамуына</a:t>
            </a:r>
            <a:r>
              <a:rPr lang="ru-RU" dirty="0"/>
              <a:t> </a:t>
            </a:r>
            <a:r>
              <a:rPr lang="ru-RU" dirty="0" err="1"/>
              <a:t>септігін</a:t>
            </a:r>
            <a:r>
              <a:rPr lang="ru-RU" dirty="0"/>
              <a:t> </a:t>
            </a:r>
            <a:r>
              <a:rPr lang="ru-RU" dirty="0" err="1"/>
              <a:t>тигізбейтін</a:t>
            </a:r>
            <a:r>
              <a:rPr lang="ru-RU" dirty="0"/>
              <a:t>, оны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кетіретін</a:t>
            </a:r>
            <a:r>
              <a:rPr lang="ru-RU" dirty="0"/>
              <a:t>, </a:t>
            </a:r>
            <a:r>
              <a:rPr lang="ru-RU" dirty="0" err="1"/>
              <a:t>адамды</a:t>
            </a:r>
            <a:r>
              <a:rPr lang="ru-RU" dirty="0"/>
              <a:t> </a:t>
            </a:r>
            <a:r>
              <a:rPr lang="ru-RU" dirty="0" err="1"/>
              <a:t>аздыратындарды</a:t>
            </a:r>
            <a:r>
              <a:rPr lang="ru-RU" dirty="0"/>
              <a:t> </a:t>
            </a:r>
            <a:r>
              <a:rPr lang="ru-RU" dirty="0" err="1"/>
              <a:t>айтамыз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973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Жалпыадамзаттық</a:t>
            </a:r>
            <a:r>
              <a:rPr lang="ru-RU" dirty="0"/>
              <a:t> </a:t>
            </a:r>
            <a:r>
              <a:rPr lang="ru-RU" dirty="0" err="1"/>
              <a:t>құндылықтардың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құндылықтар</a:t>
            </a:r>
            <a:r>
              <a:rPr lang="ru-RU" dirty="0"/>
              <a:t> - </a:t>
            </a:r>
            <a:r>
              <a:rPr lang="ru-RU" dirty="0" err="1"/>
              <a:t>құлық</a:t>
            </a:r>
            <a:r>
              <a:rPr lang="ru-RU" dirty="0"/>
              <a:t> пен </a:t>
            </a:r>
            <a:r>
              <a:rPr lang="ru-RU" dirty="0" err="1"/>
              <a:t>құндылықтар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тәжірибені</a:t>
            </a:r>
            <a:r>
              <a:rPr lang="ru-RU" dirty="0"/>
              <a:t> </a:t>
            </a:r>
            <a:r>
              <a:rPr lang="ru-RU" dirty="0" err="1"/>
              <a:t>сақтаушы</a:t>
            </a:r>
            <a:r>
              <a:rPr lang="ru-RU" dirty="0"/>
              <a:t> </a:t>
            </a:r>
            <a:r>
              <a:rPr lang="ru-RU" dirty="0" err="1"/>
              <a:t>ұлттың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шарасы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, индивид пен этнос </a:t>
            </a:r>
            <a:r>
              <a:rPr lang="ru-RU" dirty="0" err="1"/>
              <a:t>өмірінің</a:t>
            </a:r>
            <a:r>
              <a:rPr lang="ru-RU" dirty="0"/>
              <a:t> </a:t>
            </a:r>
            <a:r>
              <a:rPr lang="ru-RU" dirty="0" err="1"/>
              <a:t>дербес</a:t>
            </a:r>
            <a:r>
              <a:rPr lang="ru-RU" dirty="0"/>
              <a:t> факторы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қатынастардың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деңгейіне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әмбебап</a:t>
            </a:r>
            <a:r>
              <a:rPr lang="ru-RU" dirty="0"/>
              <a:t> </a:t>
            </a:r>
            <a:r>
              <a:rPr lang="ru-RU" dirty="0" err="1"/>
              <a:t>жалпыадамзаттық</a:t>
            </a:r>
            <a:r>
              <a:rPr lang="ru-RU" dirty="0"/>
              <a:t> </a:t>
            </a:r>
            <a:r>
              <a:rPr lang="ru-RU" dirty="0" err="1"/>
              <a:t>құндылықтар</a:t>
            </a:r>
            <a:r>
              <a:rPr lang="ru-RU" dirty="0"/>
              <a:t> </a:t>
            </a:r>
            <a:r>
              <a:rPr lang="ru-RU" dirty="0" err="1"/>
              <a:t>ұлт</a:t>
            </a:r>
            <a:r>
              <a:rPr lang="ru-RU" dirty="0"/>
              <a:t> </a:t>
            </a:r>
            <a:r>
              <a:rPr lang="ru-RU" dirty="0" err="1"/>
              <a:t>субъектісінің</a:t>
            </a:r>
            <a:r>
              <a:rPr lang="ru-RU" dirty="0"/>
              <a:t> </a:t>
            </a:r>
            <a:r>
              <a:rPr lang="ru-RU" dirty="0" err="1"/>
              <a:t>қоршаған</a:t>
            </a:r>
            <a:r>
              <a:rPr lang="ru-RU" dirty="0"/>
              <a:t> </a:t>
            </a:r>
            <a:r>
              <a:rPr lang="ru-RU" dirty="0" err="1"/>
              <a:t>шындыққа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шығармашылық</a:t>
            </a:r>
            <a:r>
              <a:rPr lang="ru-RU" dirty="0"/>
              <a:t> </a:t>
            </a:r>
            <a:r>
              <a:rPr lang="ru-RU" dirty="0" err="1"/>
              <a:t>қатынасын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 Адам </a:t>
            </a:r>
            <a:r>
              <a:rPr lang="ru-RU" dirty="0" err="1"/>
              <a:t>өзін-өзі</a:t>
            </a:r>
            <a:r>
              <a:rPr lang="ru-RU" dirty="0"/>
              <a:t> </a:t>
            </a:r>
            <a:r>
              <a:rPr lang="ru-RU" dirty="0" err="1"/>
              <a:t>тануға</a:t>
            </a:r>
            <a:r>
              <a:rPr lang="ru-RU" dirty="0"/>
              <a:t>, </a:t>
            </a:r>
            <a:r>
              <a:rPr lang="ru-RU" dirty="0" err="1"/>
              <a:t>өзін-өзі</a:t>
            </a:r>
            <a:r>
              <a:rPr lang="ru-RU" dirty="0"/>
              <a:t> </a:t>
            </a:r>
            <a:r>
              <a:rPr lang="ru-RU" dirty="0" err="1"/>
              <a:t>жетілдіруге</a:t>
            </a:r>
            <a:r>
              <a:rPr lang="ru-RU" dirty="0"/>
              <a:t>,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этнос </a:t>
            </a:r>
            <a:r>
              <a:rPr lang="ru-RU" dirty="0" err="1"/>
              <a:t>өкілі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өзін-өзі</a:t>
            </a:r>
            <a:r>
              <a:rPr lang="ru-RU" dirty="0"/>
              <a:t> </a:t>
            </a:r>
            <a:r>
              <a:rPr lang="ru-RU" dirty="0" err="1"/>
              <a:t>дамытуға</a:t>
            </a:r>
            <a:r>
              <a:rPr lang="ru-RU" dirty="0"/>
              <a:t> </a:t>
            </a:r>
            <a:r>
              <a:rPr lang="ru-RU" dirty="0" err="1"/>
              <a:t>қабілетті</a:t>
            </a:r>
            <a:r>
              <a:rPr lang="ru-RU" dirty="0"/>
              <a:t> </a:t>
            </a:r>
            <a:r>
              <a:rPr lang="ru-RU" dirty="0" err="1"/>
              <a:t>жарқын</a:t>
            </a:r>
            <a:r>
              <a:rPr lang="ru-RU" dirty="0"/>
              <a:t> </a:t>
            </a:r>
            <a:r>
              <a:rPr lang="ru-RU" dirty="0" err="1"/>
              <a:t>даралық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0650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800" dirty="0" smtClean="0"/>
              <a:t>НАЗАРЛАРЫҢЫЗҒА РАХМЕТ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8295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Тұлғаның даму кезеңдері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09800"/>
            <a:ext cx="121920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Тұлға</a:t>
            </a:r>
            <a:r>
              <a:rPr lang="ru-RU" dirty="0" smtClean="0"/>
              <a:t> </a:t>
            </a:r>
            <a:r>
              <a:rPr lang="ru-RU" dirty="0" err="1"/>
              <a:t>дегеніміз-тұрақты</a:t>
            </a:r>
            <a:r>
              <a:rPr lang="ru-RU" dirty="0"/>
              <a:t> </a:t>
            </a:r>
            <a:r>
              <a:rPr lang="ru-RU" dirty="0" err="1"/>
              <a:t>психологиялық</a:t>
            </a:r>
            <a:r>
              <a:rPr lang="ru-RU" dirty="0"/>
              <a:t>  </a:t>
            </a:r>
            <a:r>
              <a:rPr lang="ru-RU" dirty="0" err="1"/>
              <a:t>сипаттамалар</a:t>
            </a:r>
            <a:r>
              <a:rPr lang="ru-RU" dirty="0"/>
              <a:t> </a:t>
            </a:r>
            <a:r>
              <a:rPr lang="ru-RU" dirty="0" err="1"/>
              <a:t>жүйесінде</a:t>
            </a:r>
            <a:r>
              <a:rPr lang="ru-RU" dirty="0"/>
              <a:t> </a:t>
            </a:r>
            <a:r>
              <a:rPr lang="ru-RU" dirty="0" err="1"/>
              <a:t>алынған</a:t>
            </a:r>
            <a:r>
              <a:rPr lang="ru-RU" dirty="0"/>
              <a:t>  </a:t>
            </a:r>
            <a:r>
              <a:rPr lang="ru-RU" dirty="0" err="1"/>
              <a:t>нақты</a:t>
            </a:r>
            <a:r>
              <a:rPr lang="ru-RU" dirty="0"/>
              <a:t> </a:t>
            </a:r>
            <a:r>
              <a:rPr lang="ru-RU" dirty="0" err="1"/>
              <a:t>адам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дамуы-оның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ұнамды</a:t>
            </a:r>
            <a:r>
              <a:rPr lang="ru-RU" dirty="0"/>
              <a:t> </a:t>
            </a:r>
            <a:r>
              <a:rPr lang="ru-RU" dirty="0" err="1"/>
              <a:t>сапалары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 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кезеңдеріне</a:t>
            </a:r>
            <a:r>
              <a:rPr lang="ru-RU" dirty="0"/>
              <a:t> </a:t>
            </a:r>
            <a:r>
              <a:rPr lang="ru-RU" dirty="0" err="1"/>
              <a:t>орай</a:t>
            </a:r>
            <a:r>
              <a:rPr lang="ru-RU" dirty="0"/>
              <a:t> </a:t>
            </a:r>
            <a:r>
              <a:rPr lang="ru-RU" dirty="0" err="1"/>
              <a:t>қалыптасып</a:t>
            </a:r>
            <a:r>
              <a:rPr lang="ru-RU" dirty="0"/>
              <a:t> </a:t>
            </a:r>
            <a:r>
              <a:rPr lang="ru-RU" dirty="0" err="1"/>
              <a:t>баруы</a:t>
            </a:r>
            <a:r>
              <a:rPr lang="ru-RU" dirty="0"/>
              <a:t>,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жатсынуға</a:t>
            </a:r>
            <a:r>
              <a:rPr lang="ru-RU" dirty="0"/>
              <a:t> </a:t>
            </a:r>
            <a:r>
              <a:rPr lang="ru-RU" dirty="0" err="1"/>
              <a:t>итермелейтін</a:t>
            </a:r>
            <a:r>
              <a:rPr lang="ru-RU" dirty="0"/>
              <a:t> </a:t>
            </a:r>
            <a:r>
              <a:rPr lang="ru-RU" dirty="0" err="1"/>
              <a:t>жағдайлардың</a:t>
            </a:r>
            <a:r>
              <a:rPr lang="ru-RU" dirty="0"/>
              <a:t> </a:t>
            </a:r>
            <a:r>
              <a:rPr lang="ru-RU" dirty="0" err="1"/>
              <a:t>күшін</a:t>
            </a:r>
            <a:r>
              <a:rPr lang="ru-RU" dirty="0"/>
              <a:t> </a:t>
            </a:r>
            <a:r>
              <a:rPr lang="ru-RU" dirty="0" err="1"/>
              <a:t>жоюды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Адам  </a:t>
            </a:r>
            <a:r>
              <a:rPr lang="ru-RU" dirty="0" err="1"/>
              <a:t>тұлға</a:t>
            </a:r>
            <a:r>
              <a:rPr lang="ru-RU" dirty="0"/>
              <a:t> </a:t>
            </a:r>
            <a:r>
              <a:rPr lang="ru-RU" dirty="0" err="1"/>
              <a:t>болып</a:t>
            </a:r>
            <a:r>
              <a:rPr lang="ru-RU" dirty="0"/>
              <a:t> </a:t>
            </a:r>
            <a:r>
              <a:rPr lang="ru-RU" dirty="0" err="1"/>
              <a:t>туылмайды</a:t>
            </a:r>
            <a:r>
              <a:rPr lang="ru-RU" dirty="0"/>
              <a:t>, ал </a:t>
            </a:r>
            <a:r>
              <a:rPr lang="ru-RU" dirty="0" err="1"/>
              <a:t>қалыптасады</a:t>
            </a:r>
            <a:r>
              <a:rPr lang="ru-RU" dirty="0"/>
              <a:t>  </a:t>
            </a:r>
            <a:r>
              <a:rPr lang="ru-RU" dirty="0" err="1"/>
              <a:t>деген</a:t>
            </a:r>
            <a:r>
              <a:rPr lang="ru-RU" dirty="0"/>
              <a:t> </a:t>
            </a:r>
            <a:r>
              <a:rPr lang="ru-RU" dirty="0" err="1"/>
              <a:t>көзқараспен</a:t>
            </a:r>
            <a:r>
              <a:rPr lang="ru-RU" dirty="0"/>
              <a:t> </a:t>
            </a:r>
            <a:r>
              <a:rPr lang="ru-RU" dirty="0" err="1"/>
              <a:t>қазіргі</a:t>
            </a:r>
            <a:r>
              <a:rPr lang="ru-RU" dirty="0"/>
              <a:t> </a:t>
            </a:r>
            <a:r>
              <a:rPr lang="ru-RU" dirty="0" err="1"/>
              <a:t>психологтардың</a:t>
            </a:r>
            <a:r>
              <a:rPr lang="ru-RU" dirty="0"/>
              <a:t> </a:t>
            </a:r>
            <a:r>
              <a:rPr lang="ru-RU" dirty="0" err="1"/>
              <a:t>көбісі</a:t>
            </a:r>
            <a:r>
              <a:rPr lang="ru-RU" dirty="0"/>
              <a:t> </a:t>
            </a:r>
            <a:r>
              <a:rPr lang="ru-RU" dirty="0" err="1"/>
              <a:t>келісуде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 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 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заңға</a:t>
            </a:r>
            <a:r>
              <a:rPr lang="ru-RU" dirty="0"/>
              <a:t> </a:t>
            </a:r>
            <a:r>
              <a:rPr lang="ru-RU" dirty="0" err="1"/>
              <a:t>бағынатыны</a:t>
            </a:r>
            <a:r>
              <a:rPr lang="ru-RU" dirty="0"/>
              <a:t> </a:t>
            </a:r>
            <a:r>
              <a:rPr lang="ru-RU" dirty="0" err="1"/>
              <a:t>жөнінде</a:t>
            </a:r>
            <a:r>
              <a:rPr lang="ru-RU" dirty="0"/>
              <a:t>  </a:t>
            </a:r>
            <a:r>
              <a:rPr lang="ru-RU" dirty="0" err="1"/>
              <a:t>көзқарастар</a:t>
            </a:r>
            <a:r>
              <a:rPr lang="ru-RU" dirty="0"/>
              <a:t> сан </a:t>
            </a:r>
            <a:r>
              <a:rPr lang="ru-RU" dirty="0" err="1"/>
              <a:t>алуан</a:t>
            </a:r>
            <a:r>
              <a:rPr lang="ru-RU" dirty="0"/>
              <a:t>.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қоға</a:t>
            </a:r>
            <a:r>
              <a:rPr lang="ru-RU" dirty="0"/>
              <a:t> мен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топтардың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, </a:t>
            </a:r>
            <a:r>
              <a:rPr lang="ru-RU" dirty="0" err="1"/>
              <a:t>дамудың</a:t>
            </a:r>
            <a:r>
              <a:rPr lang="ru-RU" dirty="0"/>
              <a:t> </a:t>
            </a:r>
            <a:r>
              <a:rPr lang="ru-RU" dirty="0" err="1"/>
              <a:t>заңдылықтары</a:t>
            </a:r>
            <a:r>
              <a:rPr lang="ru-RU" dirty="0"/>
              <a:t> мен </a:t>
            </a:r>
            <a:r>
              <a:rPr lang="ru-RU" dirty="0" err="1"/>
              <a:t>кезеңдері,тұлға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дағдарыстары</a:t>
            </a:r>
            <a:r>
              <a:rPr lang="ru-RU" dirty="0"/>
              <a:t>, даму </a:t>
            </a:r>
            <a:r>
              <a:rPr lang="ru-RU" dirty="0" err="1"/>
              <a:t>процесін</a:t>
            </a:r>
            <a:r>
              <a:rPr lang="ru-RU" dirty="0"/>
              <a:t> </a:t>
            </a:r>
            <a:r>
              <a:rPr lang="ru-RU" dirty="0" err="1"/>
              <a:t>тездету</a:t>
            </a:r>
            <a:r>
              <a:rPr lang="ru-RU" dirty="0"/>
              <a:t> </a:t>
            </a:r>
            <a:r>
              <a:rPr lang="ru-RU" dirty="0" err="1"/>
              <a:t>мүмкіндіктері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қилы</a:t>
            </a:r>
            <a:r>
              <a:rPr lang="ru-RU" dirty="0"/>
              <a:t> </a:t>
            </a:r>
            <a:r>
              <a:rPr lang="ru-RU" dirty="0" err="1"/>
              <a:t>түсіндіріледі</a:t>
            </a:r>
            <a:r>
              <a:rPr lang="ru-RU" dirty="0"/>
              <a:t>.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тараған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теорияларының</a:t>
            </a:r>
            <a:r>
              <a:rPr lang="ru-RU" dirty="0"/>
              <a:t> 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қайсысында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өздігінщше</a:t>
            </a:r>
            <a:r>
              <a:rPr lang="ru-RU" dirty="0"/>
              <a:t> </a:t>
            </a:r>
            <a:r>
              <a:rPr lang="ru-RU" dirty="0" err="1"/>
              <a:t>қарастырылады</a:t>
            </a:r>
            <a:r>
              <a:rPr lang="ru-RU" dirty="0"/>
              <a:t>. Мыс, </a:t>
            </a:r>
            <a:r>
              <a:rPr lang="ru-RU" dirty="0" err="1"/>
              <a:t>психоаналитикалық</a:t>
            </a:r>
            <a:r>
              <a:rPr lang="ru-RU" dirty="0"/>
              <a:t> теория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деп-адамның</a:t>
            </a:r>
            <a:r>
              <a:rPr lang="ru-RU" dirty="0"/>
              <a:t> </a:t>
            </a:r>
            <a:r>
              <a:rPr lang="ru-RU" dirty="0" err="1"/>
              <a:t>биологиялық</a:t>
            </a:r>
            <a:r>
              <a:rPr lang="ru-RU" dirty="0"/>
              <a:t> </a:t>
            </a:r>
            <a:r>
              <a:rPr lang="ru-RU" dirty="0" err="1"/>
              <a:t>табиғатының</a:t>
            </a:r>
            <a:r>
              <a:rPr lang="ru-RU" dirty="0"/>
              <a:t> </a:t>
            </a:r>
            <a:r>
              <a:rPr lang="ru-RU" dirty="0" err="1"/>
              <a:t>қоғамда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сүруге</a:t>
            </a:r>
            <a:r>
              <a:rPr lang="ru-RU" dirty="0"/>
              <a:t> </a:t>
            </a:r>
            <a:r>
              <a:rPr lang="ru-RU" dirty="0" err="1"/>
              <a:t>бейімделуін</a:t>
            </a:r>
            <a:r>
              <a:rPr lang="ru-RU" dirty="0"/>
              <a:t>,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механимзмдерінің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болуын</a:t>
            </a:r>
            <a:r>
              <a:rPr lang="ru-RU" dirty="0"/>
              <a:t>, </a:t>
            </a:r>
            <a:r>
              <a:rPr lang="ru-RU" dirty="0" err="1"/>
              <a:t>қажеттіліктерді</a:t>
            </a:r>
            <a:r>
              <a:rPr lang="ru-RU" dirty="0"/>
              <a:t> </a:t>
            </a:r>
            <a:r>
              <a:rPr lang="ru-RU" dirty="0" err="1"/>
              <a:t>қанағаттандыру</a:t>
            </a:r>
            <a:r>
              <a:rPr lang="ru-RU" dirty="0"/>
              <a:t> </a:t>
            </a:r>
            <a:r>
              <a:rPr lang="ru-RU" dirty="0" err="1"/>
              <a:t>жолдарын</a:t>
            </a:r>
            <a:r>
              <a:rPr lang="ru-RU" dirty="0"/>
              <a:t> </a:t>
            </a:r>
            <a:r>
              <a:rPr lang="ru-RU" dirty="0" err="1"/>
              <a:t>түсіндіреді</a:t>
            </a:r>
            <a:r>
              <a:rPr lang="ru-RU" dirty="0"/>
              <a:t>. Адам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қалыптасып</a:t>
            </a:r>
            <a:r>
              <a:rPr lang="ru-RU" dirty="0"/>
              <a:t>, </a:t>
            </a:r>
            <a:r>
              <a:rPr lang="ru-RU" dirty="0" err="1"/>
              <a:t>дами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кемшіліктерді</a:t>
            </a:r>
            <a:r>
              <a:rPr lang="ru-RU" dirty="0"/>
              <a:t> де </a:t>
            </a:r>
            <a:r>
              <a:rPr lang="ru-RU" dirty="0" err="1"/>
              <a:t>үйренеді</a:t>
            </a:r>
            <a:r>
              <a:rPr lang="ru-RU" dirty="0"/>
              <a:t>.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теорияда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қасиеттердің</a:t>
            </a:r>
            <a:r>
              <a:rPr lang="ru-RU" dirty="0"/>
              <a:t> </a:t>
            </a:r>
            <a:r>
              <a:rPr lang="ru-RU" dirty="0" err="1"/>
              <a:t>үйлесімін</a:t>
            </a:r>
            <a:r>
              <a:rPr lang="ru-RU" dirty="0"/>
              <a:t> </a:t>
            </a:r>
            <a:r>
              <a:rPr lang="ru-RU" dirty="0" err="1"/>
              <a:t>жан-жақты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9005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Тұлғаның даму кезеңдері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1200"/>
            <a:ext cx="12192000" cy="4876800"/>
          </a:xfrm>
        </p:spPr>
        <p:txBody>
          <a:bodyPr>
            <a:normAutofit/>
          </a:bodyPr>
          <a:lstStyle/>
          <a:p>
            <a:r>
              <a:rPr lang="ru-RU" dirty="0" err="1"/>
              <a:t>Сондықтан</a:t>
            </a:r>
            <a:r>
              <a:rPr lang="ru-RU" dirty="0"/>
              <a:t> Эриксон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концепциясында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шекті</a:t>
            </a:r>
            <a:r>
              <a:rPr lang="ru-RU" dirty="0"/>
              <a:t> </a:t>
            </a:r>
            <a:r>
              <a:rPr lang="ru-RU" dirty="0" err="1"/>
              <a:t>желісін</a:t>
            </a:r>
            <a:r>
              <a:rPr lang="ru-RU" dirty="0"/>
              <a:t> </a:t>
            </a:r>
            <a:r>
              <a:rPr lang="ru-RU" dirty="0" err="1"/>
              <a:t>бейнелеген</a:t>
            </a:r>
            <a:r>
              <a:rPr lang="ru-RU" dirty="0"/>
              <a:t>: </a:t>
            </a:r>
            <a:r>
              <a:rPr lang="ru-RU" dirty="0" err="1"/>
              <a:t>қалыпты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аномалді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таза </a:t>
            </a:r>
            <a:r>
              <a:rPr lang="ru-RU" dirty="0" err="1"/>
              <a:t>күйінде</a:t>
            </a:r>
            <a:r>
              <a:rPr lang="ru-RU" dirty="0"/>
              <a:t> </a:t>
            </a:r>
            <a:r>
              <a:rPr lang="ru-RU" dirty="0" err="1"/>
              <a:t>өмірде</a:t>
            </a:r>
            <a:r>
              <a:rPr lang="ru-RU" dirty="0"/>
              <a:t> </a:t>
            </a:r>
            <a:r>
              <a:rPr lang="ru-RU" dirty="0" err="1"/>
              <a:t>кездеспегенмен</a:t>
            </a:r>
            <a:r>
              <a:rPr lang="ru-RU" dirty="0"/>
              <a:t>,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тұлғалық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аралық</a:t>
            </a:r>
            <a:r>
              <a:rPr lang="ru-RU" dirty="0"/>
              <a:t> </a:t>
            </a:r>
            <a:r>
              <a:rPr lang="ru-RU" dirty="0" err="1"/>
              <a:t>варианттарын</a:t>
            </a:r>
            <a:r>
              <a:rPr lang="ru-RU" dirty="0"/>
              <a:t> </a:t>
            </a:r>
            <a:r>
              <a:rPr lang="ru-RU" dirty="0" err="1"/>
              <a:t>елестетуге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</a:t>
            </a:r>
            <a:r>
              <a:rPr lang="ru-RU" dirty="0" err="1"/>
              <a:t>Э.Эриксон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кезеңдерін</a:t>
            </a:r>
            <a:r>
              <a:rPr lang="ru-RU" dirty="0"/>
              <a:t> 8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бөліп</a:t>
            </a:r>
            <a:r>
              <a:rPr lang="ru-RU" dirty="0"/>
              <a:t> </a:t>
            </a:r>
            <a:r>
              <a:rPr lang="ru-RU" dirty="0" err="1"/>
              <a:t>қарастырған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1) </a:t>
            </a:r>
            <a:r>
              <a:rPr lang="ru-RU" dirty="0" err="1"/>
              <a:t>ерте</a:t>
            </a:r>
            <a:r>
              <a:rPr lang="ru-RU" dirty="0"/>
              <a:t> </a:t>
            </a:r>
            <a:r>
              <a:rPr lang="ru-RU" dirty="0" err="1"/>
              <a:t>нәрестелік</a:t>
            </a:r>
            <a:r>
              <a:rPr lang="ru-RU" dirty="0"/>
              <a:t> </a:t>
            </a:r>
            <a:r>
              <a:rPr lang="ru-RU" dirty="0" err="1"/>
              <a:t>шақ</a:t>
            </a:r>
            <a:r>
              <a:rPr lang="ru-RU" dirty="0"/>
              <a:t>(</a:t>
            </a:r>
            <a:r>
              <a:rPr lang="ru-RU" dirty="0" err="1"/>
              <a:t>туылғаннан</a:t>
            </a:r>
            <a:r>
              <a:rPr lang="ru-RU" dirty="0"/>
              <a:t> 1 </a:t>
            </a:r>
            <a:r>
              <a:rPr lang="ru-RU" dirty="0" err="1"/>
              <a:t>жасқа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кейінгі</a:t>
            </a:r>
            <a:r>
              <a:rPr lang="ru-RU" dirty="0"/>
              <a:t> </a:t>
            </a:r>
            <a:r>
              <a:rPr lang="ru-RU" dirty="0" err="1"/>
              <a:t>нәрестелік</a:t>
            </a:r>
            <a:r>
              <a:rPr lang="ru-RU" dirty="0"/>
              <a:t> </a:t>
            </a:r>
            <a:r>
              <a:rPr lang="ru-RU" dirty="0" err="1"/>
              <a:t>шақ</a:t>
            </a:r>
            <a:r>
              <a:rPr lang="ru-RU" dirty="0"/>
              <a:t>(1-3 </a:t>
            </a:r>
            <a:r>
              <a:rPr lang="ru-RU" dirty="0" err="1"/>
              <a:t>жас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ерте</a:t>
            </a:r>
            <a:r>
              <a:rPr lang="ru-RU" dirty="0"/>
              <a:t> </a:t>
            </a:r>
            <a:r>
              <a:rPr lang="ru-RU" dirty="0" err="1"/>
              <a:t>балалық</a:t>
            </a:r>
            <a:r>
              <a:rPr lang="ru-RU" dirty="0"/>
              <a:t> </a:t>
            </a:r>
            <a:r>
              <a:rPr lang="ru-RU" dirty="0" err="1"/>
              <a:t>шақ</a:t>
            </a:r>
            <a:r>
              <a:rPr lang="ru-RU" dirty="0"/>
              <a:t>(3-5 </a:t>
            </a:r>
            <a:r>
              <a:rPr lang="ru-RU" dirty="0" err="1"/>
              <a:t>шамасында</a:t>
            </a:r>
            <a:r>
              <a:rPr lang="ru-RU" dirty="0"/>
              <a:t>) 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орта </a:t>
            </a:r>
            <a:r>
              <a:rPr lang="ru-RU" dirty="0" err="1"/>
              <a:t>балалық</a:t>
            </a:r>
            <a:r>
              <a:rPr lang="ru-RU" dirty="0"/>
              <a:t> </a:t>
            </a:r>
            <a:r>
              <a:rPr lang="ru-RU" dirty="0" err="1"/>
              <a:t>шақ</a:t>
            </a:r>
            <a:r>
              <a:rPr lang="ru-RU" dirty="0"/>
              <a:t>(5-11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аралығы</a:t>
            </a:r>
            <a:r>
              <a:rPr lang="ru-RU" dirty="0"/>
              <a:t>); 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жыныстық</a:t>
            </a:r>
            <a:r>
              <a:rPr lang="ru-RU" dirty="0"/>
              <a:t> </a:t>
            </a:r>
            <a:r>
              <a:rPr lang="ru-RU" dirty="0" err="1"/>
              <a:t>жетілу</a:t>
            </a:r>
            <a:r>
              <a:rPr lang="ru-RU" dirty="0"/>
              <a:t>, </a:t>
            </a:r>
            <a:r>
              <a:rPr lang="ru-RU" dirty="0" err="1"/>
              <a:t>жеткіншек</a:t>
            </a:r>
            <a:r>
              <a:rPr lang="ru-RU" dirty="0"/>
              <a:t> </a:t>
            </a:r>
            <a:r>
              <a:rPr lang="ru-RU" dirty="0" err="1"/>
              <a:t>жасы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бозбалалық</a:t>
            </a:r>
            <a:r>
              <a:rPr lang="ru-RU" dirty="0"/>
              <a:t>(11-20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аралығы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ерте</a:t>
            </a:r>
            <a:r>
              <a:rPr lang="ru-RU" dirty="0"/>
              <a:t> </a:t>
            </a:r>
            <a:r>
              <a:rPr lang="ru-RU" dirty="0" err="1"/>
              <a:t>ересек</a:t>
            </a:r>
            <a:r>
              <a:rPr lang="ru-RU" dirty="0"/>
              <a:t> </a:t>
            </a:r>
            <a:r>
              <a:rPr lang="ru-RU" dirty="0" err="1"/>
              <a:t>шақ</a:t>
            </a:r>
            <a:r>
              <a:rPr lang="ru-RU" dirty="0"/>
              <a:t>(20-45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арасы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7</a:t>
            </a:r>
            <a:r>
              <a:rPr lang="ru-RU" dirty="0"/>
              <a:t>) орта </a:t>
            </a:r>
            <a:r>
              <a:rPr lang="ru-RU" dirty="0" err="1"/>
              <a:t>ересек</a:t>
            </a:r>
            <a:r>
              <a:rPr lang="ru-RU" dirty="0"/>
              <a:t> </a:t>
            </a:r>
            <a:r>
              <a:rPr lang="ru-RU" dirty="0" err="1"/>
              <a:t>шақ</a:t>
            </a:r>
            <a:r>
              <a:rPr lang="ru-RU" dirty="0"/>
              <a:t>(40-45 </a:t>
            </a:r>
            <a:r>
              <a:rPr lang="ru-RU" dirty="0" err="1"/>
              <a:t>және</a:t>
            </a:r>
            <a:r>
              <a:rPr lang="ru-RU" dirty="0"/>
              <a:t> 60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арасы</a:t>
            </a:r>
            <a:r>
              <a:rPr lang="ru-RU" dirty="0" smtClean="0"/>
              <a:t>);</a:t>
            </a:r>
          </a:p>
          <a:p>
            <a:r>
              <a:rPr lang="ru-RU" dirty="0" smtClean="0"/>
              <a:t>8</a:t>
            </a:r>
            <a:r>
              <a:rPr lang="ru-RU" dirty="0"/>
              <a:t>) </a:t>
            </a:r>
            <a:r>
              <a:rPr lang="ru-RU" dirty="0" err="1"/>
              <a:t>кеш</a:t>
            </a:r>
            <a:r>
              <a:rPr lang="ru-RU" dirty="0"/>
              <a:t> </a:t>
            </a:r>
            <a:r>
              <a:rPr lang="ru-RU" dirty="0" err="1"/>
              <a:t>ересек</a:t>
            </a:r>
            <a:r>
              <a:rPr lang="ru-RU" dirty="0"/>
              <a:t> </a:t>
            </a:r>
            <a:r>
              <a:rPr lang="ru-RU" dirty="0" err="1"/>
              <a:t>шақ</a:t>
            </a:r>
            <a:r>
              <a:rPr lang="ru-RU" dirty="0"/>
              <a:t>( 60-тан </a:t>
            </a:r>
            <a:r>
              <a:rPr lang="ru-RU" dirty="0" err="1"/>
              <a:t>жоғары</a:t>
            </a:r>
            <a:r>
              <a:rPr lang="ru-RU" dirty="0"/>
              <a:t>). Эриксон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кезеңдерін</a:t>
            </a:r>
            <a:r>
              <a:rPr lang="ru-RU" dirty="0"/>
              <a:t> </a:t>
            </a:r>
            <a:r>
              <a:rPr lang="ru-RU" dirty="0" err="1"/>
              <a:t>бөле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дамудың</a:t>
            </a:r>
            <a:r>
              <a:rPr lang="ru-RU" dirty="0"/>
              <a:t> </a:t>
            </a:r>
            <a:r>
              <a:rPr lang="ru-RU" dirty="0" err="1"/>
              <a:t>қалыпты</a:t>
            </a:r>
            <a:r>
              <a:rPr lang="ru-RU" dirty="0"/>
              <a:t> </a:t>
            </a:r>
            <a:r>
              <a:rPr lang="ru-RU" dirty="0" err="1"/>
              <a:t>желісі</a:t>
            </a:r>
            <a:r>
              <a:rPr lang="ru-RU" dirty="0"/>
              <a:t> мен </a:t>
            </a:r>
            <a:r>
              <a:rPr lang="ru-RU" dirty="0" err="1"/>
              <a:t>дамудың</a:t>
            </a:r>
            <a:r>
              <a:rPr lang="ru-RU" dirty="0"/>
              <a:t> </a:t>
            </a:r>
            <a:r>
              <a:rPr lang="ru-RU" dirty="0" err="1"/>
              <a:t>аномалді</a:t>
            </a:r>
            <a:r>
              <a:rPr lang="ru-RU" dirty="0"/>
              <a:t> </a:t>
            </a:r>
            <a:r>
              <a:rPr lang="ru-RU" dirty="0" err="1"/>
              <a:t>желісінің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кезеңдегі</a:t>
            </a:r>
            <a:r>
              <a:rPr lang="ru-RU" dirty="0"/>
              <a:t>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көрсеткен</a:t>
            </a:r>
            <a:r>
              <a:rPr lang="ru-RU" dirty="0"/>
              <a:t>.   </a:t>
            </a:r>
          </a:p>
        </p:txBody>
      </p:sp>
    </p:spTree>
    <p:extLst>
      <p:ext uri="{BB962C8B-B14F-4D97-AF65-F5344CB8AC3E}">
        <p14:creationId xmlns:p14="http://schemas.microsoft.com/office/powerpoint/2010/main" val="361698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10571998" cy="970450"/>
          </a:xfrm>
        </p:spPr>
        <p:txBody>
          <a:bodyPr/>
          <a:lstStyle/>
          <a:p>
            <a:r>
              <a:rPr lang="kk-KZ" dirty="0"/>
              <a:t>Тұлға дамуының теориялық аспектісі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09800"/>
            <a:ext cx="12192000" cy="4495799"/>
          </a:xfrm>
        </p:spPr>
        <p:txBody>
          <a:bodyPr>
            <a:normAutofit/>
          </a:bodyPr>
          <a:lstStyle/>
          <a:p>
            <a:r>
              <a:rPr lang="ru-RU" b="1" dirty="0"/>
              <a:t>Даму – 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сапалары</a:t>
            </a:r>
            <a:r>
              <a:rPr lang="ru-RU" dirty="0"/>
              <a:t> мен </a:t>
            </a:r>
            <a:r>
              <a:rPr lang="ru-RU" dirty="0" err="1"/>
              <a:t>қасиеттеріндегі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.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туған</a:t>
            </a:r>
            <a:r>
              <a:rPr lang="ru-RU" dirty="0"/>
              <a:t> </a:t>
            </a:r>
            <a:r>
              <a:rPr lang="ru-RU" dirty="0" err="1"/>
              <a:t>күннен</a:t>
            </a:r>
            <a:r>
              <a:rPr lang="ru-RU" dirty="0"/>
              <a:t> </a:t>
            </a:r>
            <a:r>
              <a:rPr lang="ru-RU" dirty="0" err="1"/>
              <a:t>бастап</a:t>
            </a:r>
            <a:r>
              <a:rPr lang="ru-RU" dirty="0"/>
              <a:t> </a:t>
            </a:r>
            <a:r>
              <a:rPr lang="ru-RU" dirty="0" err="1"/>
              <a:t>дене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r>
              <a:rPr lang="ru-RU" dirty="0"/>
              <a:t> мен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мүшелері</a:t>
            </a:r>
            <a:r>
              <a:rPr lang="ru-RU" dirty="0"/>
              <a:t> </a:t>
            </a:r>
            <a:r>
              <a:rPr lang="ru-RU" dirty="0" err="1"/>
              <a:t>ұлғаяды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сөйлей</a:t>
            </a:r>
            <a:r>
              <a:rPr lang="ru-RU" dirty="0"/>
              <a:t> </a:t>
            </a:r>
            <a:r>
              <a:rPr lang="ru-RU" dirty="0" err="1"/>
              <a:t>бастайды</a:t>
            </a:r>
            <a:r>
              <a:rPr lang="ru-RU" dirty="0"/>
              <a:t>, </a:t>
            </a:r>
            <a:r>
              <a:rPr lang="ru-RU" dirty="0" err="1"/>
              <a:t>сөздік</a:t>
            </a:r>
            <a:r>
              <a:rPr lang="ru-RU" dirty="0"/>
              <a:t> </a:t>
            </a:r>
            <a:r>
              <a:rPr lang="ru-RU" dirty="0" err="1"/>
              <a:t>қоры</a:t>
            </a:r>
            <a:r>
              <a:rPr lang="ru-RU" dirty="0"/>
              <a:t> </a:t>
            </a:r>
            <a:r>
              <a:rPr lang="ru-RU" dirty="0" err="1"/>
              <a:t>молая</a:t>
            </a:r>
            <a:r>
              <a:rPr lang="ru-RU" dirty="0"/>
              <a:t> </a:t>
            </a:r>
            <a:r>
              <a:rPr lang="ru-RU" dirty="0" err="1"/>
              <a:t>түседі</a:t>
            </a:r>
            <a:r>
              <a:rPr lang="ru-RU" dirty="0"/>
              <a:t>,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– </a:t>
            </a:r>
            <a:r>
              <a:rPr lang="ru-RU" dirty="0" err="1"/>
              <a:t>тұрмыстық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рухани</a:t>
            </a:r>
            <a:r>
              <a:rPr lang="ru-RU" dirty="0"/>
              <a:t> </a:t>
            </a:r>
            <a:r>
              <a:rPr lang="ru-RU" dirty="0" err="1"/>
              <a:t>ептіліктер</a:t>
            </a:r>
            <a:r>
              <a:rPr lang="ru-RU" dirty="0"/>
              <a:t> мен </a:t>
            </a:r>
            <a:r>
              <a:rPr lang="ru-RU" dirty="0" err="1"/>
              <a:t>еңбектік</a:t>
            </a:r>
            <a:r>
              <a:rPr lang="ru-RU" dirty="0"/>
              <a:t> </a:t>
            </a:r>
            <a:r>
              <a:rPr lang="ru-RU" dirty="0" err="1"/>
              <a:t>дағды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әдеттерді</a:t>
            </a:r>
            <a:r>
              <a:rPr lang="ru-RU" dirty="0"/>
              <a:t> </a:t>
            </a:r>
            <a:r>
              <a:rPr lang="ru-RU" dirty="0" err="1"/>
              <a:t>игереді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дамуындағы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белгі</a:t>
            </a:r>
            <a:r>
              <a:rPr lang="ru-RU" dirty="0"/>
              <a:t>, </a:t>
            </a:r>
            <a:r>
              <a:rPr lang="ru-RU" dirty="0" err="1"/>
              <a:t>ондағы</a:t>
            </a:r>
            <a:r>
              <a:rPr lang="ru-RU" dirty="0"/>
              <a:t> </a:t>
            </a:r>
            <a:r>
              <a:rPr lang="ru-RU" dirty="0" err="1"/>
              <a:t>сапалы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. Оны </a:t>
            </a:r>
            <a:r>
              <a:rPr lang="ru-RU" dirty="0" err="1"/>
              <a:t>мына</a:t>
            </a:r>
            <a:r>
              <a:rPr lang="ru-RU" dirty="0"/>
              <a:t> </a:t>
            </a:r>
            <a:r>
              <a:rPr lang="ru-RU" dirty="0" err="1"/>
              <a:t>мысалдардан</a:t>
            </a:r>
            <a:r>
              <a:rPr lang="ru-RU" dirty="0"/>
              <a:t> </a:t>
            </a:r>
            <a:r>
              <a:rPr lang="ru-RU" dirty="0" err="1"/>
              <a:t>түсінуге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 </a:t>
            </a:r>
            <a:r>
              <a:rPr lang="ru-RU" dirty="0" err="1"/>
              <a:t>тілдік</a:t>
            </a:r>
            <a:r>
              <a:rPr lang="ru-RU" dirty="0"/>
              <a:t>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жіктелуі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танымдық</a:t>
            </a:r>
            <a:r>
              <a:rPr lang="ru-RU" dirty="0"/>
              <a:t> </a:t>
            </a:r>
            <a:r>
              <a:rPr lang="ru-RU" dirty="0" err="1"/>
              <a:t>қабілетін</a:t>
            </a:r>
            <a:r>
              <a:rPr lang="ru-RU" dirty="0"/>
              <a:t> </a:t>
            </a:r>
            <a:r>
              <a:rPr lang="ru-RU" dirty="0" err="1"/>
              <a:t>арттырады</a:t>
            </a:r>
            <a:r>
              <a:rPr lang="ru-RU" dirty="0"/>
              <a:t>, </a:t>
            </a:r>
            <a:r>
              <a:rPr lang="ru-RU" dirty="0" err="1"/>
              <a:t>сезімдік</a:t>
            </a:r>
            <a:r>
              <a:rPr lang="ru-RU" dirty="0"/>
              <a:t> </a:t>
            </a:r>
            <a:r>
              <a:rPr lang="ru-RU" dirty="0" err="1"/>
              <a:t>аймағын</a:t>
            </a:r>
            <a:r>
              <a:rPr lang="ru-RU" dirty="0"/>
              <a:t> </a:t>
            </a:r>
            <a:r>
              <a:rPr lang="ru-RU" dirty="0" err="1"/>
              <a:t>кеңейтеді</a:t>
            </a:r>
            <a:r>
              <a:rPr lang="ru-RU" dirty="0"/>
              <a:t>. </a:t>
            </a:r>
            <a:r>
              <a:rPr lang="ru-RU" dirty="0" err="1"/>
              <a:t>Танымдық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абстракт </a:t>
            </a:r>
            <a:r>
              <a:rPr lang="ru-RU" dirty="0" err="1"/>
              <a:t>ойлау</a:t>
            </a:r>
            <a:r>
              <a:rPr lang="ru-RU" dirty="0"/>
              <a:t>,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ес</a:t>
            </a:r>
            <a:r>
              <a:rPr lang="ru-RU" dirty="0"/>
              <a:t> </a:t>
            </a:r>
            <a:r>
              <a:rPr lang="ru-RU" dirty="0" err="1"/>
              <a:t>дамиды</a:t>
            </a:r>
            <a:r>
              <a:rPr lang="ru-RU" dirty="0"/>
              <a:t>, </a:t>
            </a:r>
            <a:r>
              <a:rPr lang="ru-RU" dirty="0" err="1"/>
              <a:t>өмірге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қөзқарас</a:t>
            </a:r>
            <a:r>
              <a:rPr lang="ru-RU" dirty="0"/>
              <a:t> пен </a:t>
            </a:r>
            <a:r>
              <a:rPr lang="ru-RU" dirty="0" err="1"/>
              <a:t>наным</a:t>
            </a:r>
            <a:r>
              <a:rPr lang="ru-RU" dirty="0"/>
              <a:t> – </a:t>
            </a:r>
            <a:r>
              <a:rPr lang="ru-RU" dirty="0" err="1"/>
              <a:t>сенімдер</a:t>
            </a:r>
            <a:r>
              <a:rPr lang="ru-RU" dirty="0"/>
              <a:t> </a:t>
            </a:r>
            <a:r>
              <a:rPr lang="ru-RU" dirty="0" err="1"/>
              <a:t>орнығады</a:t>
            </a:r>
            <a:r>
              <a:rPr lang="ru-RU" dirty="0"/>
              <a:t>. </a:t>
            </a:r>
            <a:r>
              <a:rPr lang="ru-RU" dirty="0" err="1"/>
              <a:t>Еліктеушілік</a:t>
            </a:r>
            <a:r>
              <a:rPr lang="ru-RU" dirty="0"/>
              <a:t> </a:t>
            </a:r>
            <a:r>
              <a:rPr lang="ru-RU" dirty="0" err="1"/>
              <a:t>мінез</a:t>
            </a:r>
            <a:r>
              <a:rPr lang="ru-RU" dirty="0"/>
              <a:t> – </a:t>
            </a:r>
            <a:r>
              <a:rPr lang="ru-RU" dirty="0" err="1"/>
              <a:t>құлық</a:t>
            </a:r>
            <a:r>
              <a:rPr lang="ru-RU" dirty="0"/>
              <a:t> </a:t>
            </a:r>
            <a:r>
              <a:rPr lang="ru-RU" dirty="0" err="1"/>
              <a:t>бірте</a:t>
            </a:r>
            <a:r>
              <a:rPr lang="ru-RU" dirty="0"/>
              <a:t> – </a:t>
            </a:r>
            <a:r>
              <a:rPr lang="ru-RU" dirty="0" err="1"/>
              <a:t>бірте</a:t>
            </a:r>
            <a:r>
              <a:rPr lang="ru-RU" dirty="0"/>
              <a:t> </a:t>
            </a:r>
            <a:r>
              <a:rPr lang="ru-RU" dirty="0" err="1"/>
              <a:t>белсенді</a:t>
            </a:r>
            <a:r>
              <a:rPr lang="ru-RU" dirty="0"/>
              <a:t> – </a:t>
            </a:r>
            <a:r>
              <a:rPr lang="ru-RU" dirty="0" err="1"/>
              <a:t>жасампаз</a:t>
            </a:r>
            <a:r>
              <a:rPr lang="ru-RU" dirty="0"/>
              <a:t>, </a:t>
            </a:r>
            <a:r>
              <a:rPr lang="ru-RU" dirty="0" err="1"/>
              <a:t>шығармашылық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ауысады</a:t>
            </a:r>
            <a:r>
              <a:rPr lang="ru-RU" dirty="0"/>
              <a:t>,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қылық</a:t>
            </a:r>
            <a:r>
              <a:rPr lang="ru-RU" dirty="0"/>
              <a:t> – </a:t>
            </a:r>
            <a:r>
              <a:rPr lang="ru-RU" dirty="0" err="1"/>
              <a:t>әрекетін</a:t>
            </a:r>
            <a:r>
              <a:rPr lang="ru-RU" dirty="0"/>
              <a:t> </a:t>
            </a:r>
            <a:r>
              <a:rPr lang="ru-RU" dirty="0" err="1"/>
              <a:t>басқара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мен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қабілеті</a:t>
            </a:r>
            <a:r>
              <a:rPr lang="ru-RU" dirty="0"/>
              <a:t> </a:t>
            </a:r>
            <a:r>
              <a:rPr lang="ru-RU" dirty="0" err="1"/>
              <a:t>көркейеді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өзгерістердің</a:t>
            </a:r>
            <a:r>
              <a:rPr lang="ru-RU" dirty="0"/>
              <a:t> </a:t>
            </a:r>
            <a:r>
              <a:rPr lang="ru-RU" dirty="0" err="1"/>
              <a:t>бәрінен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анатомиялық</a:t>
            </a:r>
            <a:r>
              <a:rPr lang="ru-RU" dirty="0"/>
              <a:t> – </a:t>
            </a:r>
            <a:r>
              <a:rPr lang="ru-RU" dirty="0" err="1"/>
              <a:t>физиологиялық</a:t>
            </a:r>
            <a:r>
              <a:rPr lang="ru-RU" dirty="0"/>
              <a:t> </a:t>
            </a:r>
            <a:r>
              <a:rPr lang="ru-RU" dirty="0" err="1"/>
              <a:t>кемелденуіндегі</a:t>
            </a:r>
            <a:r>
              <a:rPr lang="ru-RU" dirty="0"/>
              <a:t>, </a:t>
            </a:r>
            <a:r>
              <a:rPr lang="ru-RU" dirty="0" err="1"/>
              <a:t>жүйке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мен </a:t>
            </a:r>
            <a:r>
              <a:rPr lang="ru-RU" dirty="0" err="1"/>
              <a:t>психикасының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танымдық</a:t>
            </a:r>
            <a:r>
              <a:rPr lang="ru-RU" dirty="0"/>
              <a:t> мен </a:t>
            </a:r>
            <a:r>
              <a:rPr lang="ru-RU" dirty="0" err="1"/>
              <a:t>шығармашылық</a:t>
            </a:r>
            <a:r>
              <a:rPr lang="ru-RU" dirty="0"/>
              <a:t> </a:t>
            </a:r>
            <a:r>
              <a:rPr lang="ru-RU" dirty="0" err="1"/>
              <a:t>іс</a:t>
            </a:r>
            <a:r>
              <a:rPr lang="ru-RU" dirty="0"/>
              <a:t> – </a:t>
            </a:r>
            <a:r>
              <a:rPr lang="ru-RU" dirty="0" err="1"/>
              <a:t>әрекетінің</a:t>
            </a:r>
            <a:r>
              <a:rPr lang="ru-RU" dirty="0"/>
              <a:t> </a:t>
            </a:r>
            <a:r>
              <a:rPr lang="ru-RU" dirty="0" err="1"/>
              <a:t>жетілуіндегі</a:t>
            </a:r>
            <a:r>
              <a:rPr lang="ru-RU" dirty="0"/>
              <a:t>, </a:t>
            </a:r>
            <a:r>
              <a:rPr lang="ru-RU" dirty="0" err="1"/>
              <a:t>дүниетанымдық,имандылық</a:t>
            </a:r>
            <a:r>
              <a:rPr lang="ru-RU" dirty="0"/>
              <a:t>, </a:t>
            </a:r>
            <a:r>
              <a:rPr lang="ru-RU" dirty="0" err="1"/>
              <a:t>қоғамдық</a:t>
            </a:r>
            <a:r>
              <a:rPr lang="ru-RU" dirty="0"/>
              <a:t> –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қөзқарастары</a:t>
            </a:r>
            <a:r>
              <a:rPr lang="ru-RU" dirty="0"/>
              <a:t> мен </a:t>
            </a:r>
            <a:r>
              <a:rPr lang="ru-RU" dirty="0" err="1"/>
              <a:t>нанымдарындағы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– </a:t>
            </a:r>
            <a:r>
              <a:rPr lang="ru-RU" dirty="0" err="1"/>
              <a:t>біріне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байланысқан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сапалық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</a:t>
            </a:r>
            <a:r>
              <a:rPr lang="ru-RU" dirty="0" err="1"/>
              <a:t>үрдісін</a:t>
            </a:r>
            <a:r>
              <a:rPr lang="ru-RU" dirty="0"/>
              <a:t> </a:t>
            </a:r>
            <a:r>
              <a:rPr lang="ru-RU" dirty="0" err="1"/>
              <a:t>білеміз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834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Тұлға дамуының теориялық аспектісі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" y="2133600"/>
            <a:ext cx="12039600" cy="4495799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теориясының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мәселелерінің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-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-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өзектендіру</a:t>
            </a:r>
            <a:r>
              <a:rPr lang="ru-RU" dirty="0"/>
              <a:t> (</a:t>
            </a:r>
            <a:r>
              <a:rPr lang="ru-RU" dirty="0" err="1"/>
              <a:t>самоактуализация</a:t>
            </a:r>
            <a:r>
              <a:rPr lang="ru-RU" dirty="0"/>
              <a:t>). </a:t>
            </a:r>
            <a:r>
              <a:rPr lang="ru-RU" dirty="0" err="1"/>
              <a:t>Ересек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дамытуы</a:t>
            </a:r>
            <a:r>
              <a:rPr lang="ru-RU" dirty="0"/>
              <a:t> </a:t>
            </a:r>
            <a:r>
              <a:rPr lang="ru-RU" dirty="0" err="1"/>
              <a:t>тиісті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. </a:t>
            </a:r>
            <a:r>
              <a:rPr lang="ru-RU" dirty="0" err="1"/>
              <a:t>Өзін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-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өзектендіру</a:t>
            </a:r>
            <a:r>
              <a:rPr lang="ru-RU" dirty="0"/>
              <a:t> </a:t>
            </a:r>
            <a:r>
              <a:rPr lang="ru-RU" dirty="0" err="1"/>
              <a:t>идеясы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заман</a:t>
            </a:r>
            <a:r>
              <a:rPr lang="ru-RU" dirty="0"/>
              <a:t> </a:t>
            </a:r>
            <a:r>
              <a:rPr lang="ru-RU" dirty="0" err="1"/>
              <a:t>концепциялары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қалып</a:t>
            </a:r>
            <a:r>
              <a:rPr lang="ru-RU" dirty="0"/>
              <a:t> </a:t>
            </a:r>
            <a:r>
              <a:rPr lang="ru-RU" dirty="0" err="1"/>
              <a:t>отыр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гуманистік</a:t>
            </a:r>
            <a:r>
              <a:rPr lang="ru-RU" dirty="0"/>
              <a:t> </a:t>
            </a:r>
            <a:r>
              <a:rPr lang="ru-RU" dirty="0" err="1"/>
              <a:t>психологияда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акмеологияда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орынды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мәселелерін</a:t>
            </a:r>
            <a:r>
              <a:rPr lang="ru-RU" dirty="0"/>
              <a:t> </a:t>
            </a:r>
            <a:r>
              <a:rPr lang="ru-RU" dirty="0" err="1"/>
              <a:t>қарастырған</a:t>
            </a:r>
            <a:r>
              <a:rPr lang="ru-RU" dirty="0"/>
              <a:t> </a:t>
            </a:r>
            <a:r>
              <a:rPr lang="ru-RU" dirty="0" err="1"/>
              <a:t>авторлар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шарты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себептерді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тырысады</a:t>
            </a:r>
            <a:r>
              <a:rPr lang="ru-RU" dirty="0"/>
              <a:t>.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зерттеушілердің</a:t>
            </a:r>
            <a:r>
              <a:rPr lang="ru-RU" dirty="0"/>
              <a:t> </a:t>
            </a:r>
            <a:r>
              <a:rPr lang="ru-RU" dirty="0" err="1"/>
              <a:t>ойынша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дамуынынң</a:t>
            </a:r>
            <a:r>
              <a:rPr lang="ru-RU" dirty="0"/>
              <a:t> </a:t>
            </a:r>
            <a:r>
              <a:rPr lang="ru-RU" dirty="0" err="1"/>
              <a:t>қозғаушы</a:t>
            </a:r>
            <a:r>
              <a:rPr lang="ru-RU" dirty="0"/>
              <a:t> </a:t>
            </a:r>
            <a:r>
              <a:rPr lang="ru-RU" dirty="0" err="1"/>
              <a:t>күші</a:t>
            </a:r>
            <a:r>
              <a:rPr lang="ru-RU" dirty="0"/>
              <a:t> -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қажеттіліктердің</a:t>
            </a:r>
            <a:r>
              <a:rPr lang="ru-RU" dirty="0"/>
              <a:t> </a:t>
            </a:r>
            <a:r>
              <a:rPr lang="ru-RU" dirty="0" err="1"/>
              <a:t>кешені</a:t>
            </a:r>
            <a:r>
              <a:rPr lang="ru-RU" dirty="0"/>
              <a:t>.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алатыны</a:t>
            </a:r>
            <a:r>
              <a:rPr lang="ru-RU" dirty="0"/>
              <a:t> - </a:t>
            </a:r>
            <a:r>
              <a:rPr lang="ru-RU" dirty="0" err="1"/>
              <a:t>өзін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қажеттілігі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жетпес</a:t>
            </a:r>
            <a:r>
              <a:rPr lang="ru-RU" dirty="0"/>
              <a:t> </a:t>
            </a:r>
            <a:r>
              <a:rPr lang="ru-RU" dirty="0" err="1"/>
              <a:t>идеалға</a:t>
            </a:r>
            <a:r>
              <a:rPr lang="ru-RU" dirty="0"/>
              <a:t> </a:t>
            </a:r>
            <a:r>
              <a:rPr lang="ru-RU" dirty="0" err="1"/>
              <a:t>ұмтылу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мақсатқа</a:t>
            </a:r>
            <a:r>
              <a:rPr lang="ru-RU" dirty="0"/>
              <a:t> </a:t>
            </a:r>
            <a:r>
              <a:rPr lang="ru-RU" dirty="0" err="1"/>
              <a:t>жету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статус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маңыздырақ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476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З. Фрейд бойынша тұлғаның бойындағы қорғаныс механизмдері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Қ</a:t>
            </a:r>
            <a:r>
              <a:rPr lang="ru-RU" dirty="0" err="1" smtClean="0"/>
              <a:t>орғаныс</a:t>
            </a:r>
            <a:r>
              <a:rPr lang="ru-RU" dirty="0" smtClean="0"/>
              <a:t> </a:t>
            </a:r>
            <a:r>
              <a:rPr lang="ru-RU" dirty="0" err="1"/>
              <a:t>механизмдері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қауіп-қатерден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ойлағысы</a:t>
            </a:r>
            <a:r>
              <a:rPr lang="ru-RU" dirty="0"/>
              <a:t> </a:t>
            </a:r>
            <a:r>
              <a:rPr lang="ru-RU" dirty="0" err="1"/>
              <a:t>келмейтін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олармен</a:t>
            </a:r>
            <a:r>
              <a:rPr lang="ru-RU" dirty="0"/>
              <a:t> </a:t>
            </a:r>
            <a:r>
              <a:rPr lang="ru-RU" dirty="0" err="1"/>
              <a:t>айналысқысы</a:t>
            </a:r>
            <a:r>
              <a:rPr lang="ru-RU" dirty="0"/>
              <a:t> </a:t>
            </a:r>
            <a:r>
              <a:rPr lang="ru-RU" dirty="0" err="1"/>
              <a:t>келмейтін</a:t>
            </a:r>
            <a:r>
              <a:rPr lang="ru-RU" dirty="0"/>
              <a:t> </a:t>
            </a:r>
            <a:r>
              <a:rPr lang="ru-RU" dirty="0" err="1"/>
              <a:t>нәрселерден</a:t>
            </a:r>
            <a:r>
              <a:rPr lang="ru-RU" dirty="0"/>
              <a:t> </a:t>
            </a:r>
            <a:r>
              <a:rPr lang="ru-RU" dirty="0" err="1"/>
              <a:t>қорғауға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бейсаналық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жауаптар</a:t>
            </a:r>
            <a:r>
              <a:rPr lang="ru-RU" dirty="0"/>
              <a:t>. Термин </a:t>
            </a:r>
            <a:r>
              <a:rPr lang="ru-RU" dirty="0" err="1"/>
              <a:t>психоаналитикалық</a:t>
            </a:r>
            <a:r>
              <a:rPr lang="ru-RU" dirty="0"/>
              <a:t> </a:t>
            </a:r>
            <a:r>
              <a:rPr lang="ru-RU" dirty="0" err="1"/>
              <a:t>терапияда</a:t>
            </a:r>
            <a:r>
              <a:rPr lang="ru-RU" dirty="0"/>
              <a:t> </a:t>
            </a:r>
            <a:r>
              <a:rPr lang="ru-RU" dirty="0" err="1"/>
              <a:t>басталды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баяу</a:t>
            </a:r>
            <a:r>
              <a:rPr lang="ru-RU" dirty="0"/>
              <a:t> </a:t>
            </a:r>
            <a:r>
              <a:rPr lang="ru-RU" dirty="0" err="1"/>
              <a:t>күнделікті</a:t>
            </a:r>
            <a:r>
              <a:rPr lang="ru-RU" dirty="0"/>
              <a:t> </a:t>
            </a:r>
            <a:r>
              <a:rPr lang="ru-RU" dirty="0" err="1"/>
              <a:t>тілдің</a:t>
            </a:r>
            <a:r>
              <a:rPr lang="ru-RU" dirty="0"/>
              <a:t> </a:t>
            </a:r>
            <a:r>
              <a:rPr lang="ru-RU" dirty="0" err="1"/>
              <a:t>көзқарасына</a:t>
            </a:r>
            <a:r>
              <a:rPr lang="ru-RU" dirty="0"/>
              <a:t> </a:t>
            </a:r>
            <a:r>
              <a:rPr lang="ru-RU" dirty="0" err="1"/>
              <a:t>айналды</a:t>
            </a:r>
            <a:r>
              <a:rPr lang="ru-RU" dirty="0"/>
              <a:t>.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кездерде</a:t>
            </a:r>
            <a:r>
              <a:rPr lang="ru-RU" dirty="0"/>
              <a:t> </a:t>
            </a:r>
            <a:r>
              <a:rPr lang="ru-RU" dirty="0" err="1"/>
              <a:t>біреуді</a:t>
            </a:r>
            <a:r>
              <a:rPr lang="ru-RU" dirty="0"/>
              <a:t> «бас </a:t>
            </a:r>
            <a:r>
              <a:rPr lang="ru-RU" dirty="0" err="1"/>
              <a:t>тартқан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атадыңыз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біреуді</a:t>
            </a:r>
            <a:r>
              <a:rPr lang="ru-RU" dirty="0"/>
              <a:t> «</a:t>
            </a:r>
            <a:r>
              <a:rPr lang="ru-RU" dirty="0" err="1"/>
              <a:t>ұтымды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айыптадыңыз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мысал</a:t>
            </a:r>
            <a:r>
              <a:rPr lang="ru-RU" dirty="0"/>
              <a:t> да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механизмінің</a:t>
            </a:r>
            <a:r>
              <a:rPr lang="ru-RU" dirty="0"/>
              <a:t> </a:t>
            </a:r>
            <a:r>
              <a:rPr lang="ru-RU" dirty="0" err="1"/>
              <a:t>түріне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1404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Зигмунда Фрейд</a:t>
            </a:r>
            <a:r>
              <a:rPr lang="ru-RU" dirty="0"/>
              <a:t> 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психоаналитикалық</a:t>
            </a:r>
            <a:r>
              <a:rPr lang="ru-RU" dirty="0"/>
              <a:t> </a:t>
            </a:r>
            <a:r>
              <a:rPr lang="ru-RU" dirty="0" err="1"/>
              <a:t>теориясында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,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 - </a:t>
            </a:r>
            <a:r>
              <a:rPr lang="ru-RU" dirty="0" err="1"/>
              <a:t>қорқыныштан</a:t>
            </a:r>
            <a:r>
              <a:rPr lang="ru-RU" dirty="0"/>
              <a:t> </a:t>
            </a:r>
            <a:r>
              <a:rPr lang="ru-RU" dirty="0" err="1"/>
              <a:t>қорғану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эго </a:t>
            </a:r>
            <a:r>
              <a:rPr lang="ru-RU" dirty="0" err="1"/>
              <a:t>жасаған</a:t>
            </a:r>
            <a:r>
              <a:rPr lang="ru-RU" dirty="0"/>
              <a:t> тактика.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тетіктері</a:t>
            </a:r>
            <a:r>
              <a:rPr lang="ru-RU" dirty="0"/>
              <a:t> </a:t>
            </a:r>
            <a:r>
              <a:rPr lang="ru-RU" dirty="0" err="1"/>
              <a:t>ақыл-ойды</a:t>
            </a:r>
            <a:r>
              <a:rPr lang="ru-RU" dirty="0"/>
              <a:t> </a:t>
            </a:r>
            <a:r>
              <a:rPr lang="ru-RU" dirty="0" err="1"/>
              <a:t>ақыл-ойды</a:t>
            </a:r>
            <a:r>
              <a:rPr lang="ru-RU" dirty="0"/>
              <a:t> </a:t>
            </a:r>
            <a:r>
              <a:rPr lang="ru-RU" dirty="0" err="1"/>
              <a:t>жеңе</a:t>
            </a:r>
            <a:r>
              <a:rPr lang="ru-RU" dirty="0"/>
              <a:t> </a:t>
            </a:r>
            <a:r>
              <a:rPr lang="ru-RU" dirty="0" err="1"/>
              <a:t>алмайтын</a:t>
            </a:r>
            <a:r>
              <a:rPr lang="ru-RU" dirty="0"/>
              <a:t>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сезімдер</a:t>
            </a:r>
            <a:r>
              <a:rPr lang="ru-RU" dirty="0"/>
              <a:t> мен </a:t>
            </a:r>
            <a:r>
              <a:rPr lang="ru-RU" dirty="0" err="1"/>
              <a:t>ойлардан</a:t>
            </a:r>
            <a:r>
              <a:rPr lang="ru-RU" dirty="0"/>
              <a:t> </a:t>
            </a:r>
            <a:r>
              <a:rPr lang="ru-RU" dirty="0" err="1"/>
              <a:t>қорғайды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ойлайды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механизмдері</a:t>
            </a:r>
            <a:r>
              <a:rPr lang="ru-RU" dirty="0"/>
              <a:t> </a:t>
            </a:r>
            <a:r>
              <a:rPr lang="ru-RU" dirty="0" err="1"/>
              <a:t>саналы</a:t>
            </a:r>
            <a:r>
              <a:rPr lang="ru-RU" dirty="0"/>
              <a:t> </a:t>
            </a:r>
            <a:r>
              <a:rPr lang="ru-RU" dirty="0" err="1"/>
              <a:t>ақылға</a:t>
            </a:r>
            <a:r>
              <a:rPr lang="ru-RU" dirty="0"/>
              <a:t> </a:t>
            </a:r>
            <a:r>
              <a:rPr lang="ru-RU" dirty="0" err="1"/>
              <a:t>түсуден</a:t>
            </a:r>
            <a:r>
              <a:rPr lang="ru-RU" dirty="0"/>
              <a:t> </a:t>
            </a:r>
            <a:r>
              <a:rPr lang="ru-RU" dirty="0" err="1"/>
              <a:t>орынсыз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қажетсіз</a:t>
            </a:r>
            <a:r>
              <a:rPr lang="ru-RU" dirty="0"/>
              <a:t> ой мен </a:t>
            </a:r>
            <a:r>
              <a:rPr lang="ru-RU" dirty="0" err="1"/>
              <a:t>импульстерді</a:t>
            </a:r>
            <a:r>
              <a:rPr lang="ru-RU" dirty="0"/>
              <a:t> </a:t>
            </a:r>
            <a:r>
              <a:rPr lang="ru-RU" dirty="0" err="1"/>
              <a:t>сақтап</a:t>
            </a:r>
            <a:r>
              <a:rPr lang="ru-RU" dirty="0"/>
              <a:t> </a:t>
            </a:r>
            <a:r>
              <a:rPr lang="ru-RU" dirty="0" err="1"/>
              <a:t>қалады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ойлайды</a:t>
            </a:r>
            <a:r>
              <a:rPr lang="ru-RU" dirty="0"/>
              <a:t>.</a:t>
            </a:r>
          </a:p>
          <a:p>
            <a:r>
              <a:rPr lang="ru-RU" dirty="0"/>
              <a:t>Зигмунд </a:t>
            </a:r>
            <a:r>
              <a:rPr lang="ru-RU" dirty="0" err="1"/>
              <a:t>Фрейдтің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тұлғалық</a:t>
            </a:r>
            <a:r>
              <a:rPr lang="ru-RU" dirty="0"/>
              <a:t> </a:t>
            </a:r>
            <a:r>
              <a:rPr lang="ru-RU" dirty="0" err="1"/>
              <a:t>үлгісінде</a:t>
            </a:r>
            <a:r>
              <a:rPr lang="ru-RU" dirty="0"/>
              <a:t> </a:t>
            </a:r>
            <a:r>
              <a:rPr lang="ru-RU" dirty="0">
                <a:hlinkClick r:id="rId3"/>
              </a:rPr>
              <a:t>эго</a:t>
            </a:r>
            <a:r>
              <a:rPr lang="ru-RU" dirty="0"/>
              <a:t> - </a:t>
            </a:r>
            <a:r>
              <a:rPr lang="ru-RU" dirty="0" err="1"/>
              <a:t>шындықпен</a:t>
            </a:r>
            <a:r>
              <a:rPr lang="ru-RU" dirty="0"/>
              <a:t> </a:t>
            </a:r>
            <a:r>
              <a:rPr lang="ru-RU" dirty="0" err="1"/>
              <a:t>айналысатын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аспектісі</a:t>
            </a:r>
            <a:r>
              <a:rPr lang="ru-RU" dirty="0"/>
              <a:t>. </a:t>
            </a:r>
            <a:r>
              <a:rPr lang="ru-RU" dirty="0" err="1"/>
              <a:t>Мұны</a:t>
            </a:r>
            <a:r>
              <a:rPr lang="ru-RU" dirty="0"/>
              <a:t> </a:t>
            </a:r>
            <a:r>
              <a:rPr lang="ru-RU" dirty="0" err="1"/>
              <a:t>жасай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эго да </a:t>
            </a:r>
            <a:r>
              <a:rPr lang="ru-RU" dirty="0" err="1"/>
              <a:t>иттің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superego-</a:t>
            </a:r>
            <a:r>
              <a:rPr lang="ru-RU" dirty="0" err="1"/>
              <a:t>дың</a:t>
            </a:r>
            <a:r>
              <a:rPr lang="ru-RU" dirty="0"/>
              <a:t> </a:t>
            </a:r>
            <a:r>
              <a:rPr lang="ru-RU" dirty="0" err="1"/>
              <a:t>қарама-қайшы</a:t>
            </a:r>
            <a:r>
              <a:rPr lang="ru-RU" dirty="0"/>
              <a:t> </a:t>
            </a:r>
            <a:r>
              <a:rPr lang="ru-RU" dirty="0" err="1"/>
              <a:t>талаптарына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беруі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 </a:t>
            </a:r>
            <a:r>
              <a:rPr lang="ru-RU" dirty="0">
                <a:hlinkClick r:id="rId4"/>
              </a:rPr>
              <a:t>.</a:t>
            </a:r>
            <a:endParaRPr lang="ru-RU" dirty="0"/>
          </a:p>
          <a:p>
            <a:r>
              <a:rPr lang="ru-RU" dirty="0" err="1"/>
              <a:t>Зигмуд</a:t>
            </a:r>
            <a:r>
              <a:rPr lang="ru-RU" dirty="0"/>
              <a:t> </a:t>
            </a:r>
            <a:r>
              <a:rPr lang="ru-RU" dirty="0" err="1"/>
              <a:t>Фрейдтің</a:t>
            </a:r>
            <a:r>
              <a:rPr lang="ru-RU" dirty="0"/>
              <a:t> </a:t>
            </a:r>
            <a:r>
              <a:rPr lang="ru-RU" dirty="0" err="1"/>
              <a:t>қызы</a:t>
            </a:r>
            <a:r>
              <a:rPr lang="ru-RU" dirty="0"/>
              <a:t> </a:t>
            </a:r>
            <a:r>
              <a:rPr lang="ru-RU" dirty="0">
                <a:hlinkClick r:id="rId5"/>
              </a:rPr>
              <a:t>Анна Фрейд</a:t>
            </a:r>
            <a:r>
              <a:rPr lang="ru-RU" dirty="0"/>
              <a:t> эго </a:t>
            </a:r>
            <a:r>
              <a:rPr lang="ru-RU" dirty="0" err="1"/>
              <a:t>қолданған</a:t>
            </a:r>
            <a:r>
              <a:rPr lang="ru-RU" dirty="0"/>
              <a:t> он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механизмін</a:t>
            </a:r>
            <a:r>
              <a:rPr lang="ru-RU" dirty="0"/>
              <a:t> </a:t>
            </a:r>
            <a:r>
              <a:rPr lang="ru-RU" dirty="0" err="1"/>
              <a:t>сипаттады</a:t>
            </a:r>
            <a:r>
              <a:rPr lang="ru-RU" dirty="0"/>
              <a:t>.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зерттеушілер</a:t>
            </a:r>
            <a:r>
              <a:rPr lang="ru-RU" dirty="0"/>
              <a:t>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механизмдерінің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ауқымын</a:t>
            </a:r>
            <a:r>
              <a:rPr lang="ru-RU" dirty="0"/>
              <a:t> </a:t>
            </a:r>
            <a:r>
              <a:rPr lang="ru-RU" dirty="0" err="1"/>
              <a:t>сипаттады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7083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З. Фрейд бойынша тұлғаның бойындағы қорғаныс механизмдері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5560" y="1981200"/>
            <a:ext cx="121920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dirty="0" smtClean="0"/>
              <a:t>1 </a:t>
            </a:r>
            <a:r>
              <a:rPr lang="ru-RU" dirty="0"/>
              <a:t>- </a:t>
            </a:r>
            <a:r>
              <a:rPr lang="ru-RU" dirty="0" err="1"/>
              <a:t>ауыстыру</a:t>
            </a:r>
            <a:endParaRPr lang="ru-RU" dirty="0"/>
          </a:p>
          <a:p>
            <a:r>
              <a:rPr lang="ru-RU" dirty="0" err="1"/>
              <a:t>Жұмыста</a:t>
            </a:r>
            <a:r>
              <a:rPr lang="ru-RU" dirty="0"/>
              <a:t> </a:t>
            </a:r>
            <a:r>
              <a:rPr lang="ru-RU" dirty="0" err="1"/>
              <a:t>шынымен</a:t>
            </a:r>
            <a:r>
              <a:rPr lang="ru-RU" dirty="0"/>
              <a:t> </a:t>
            </a:r>
            <a:r>
              <a:rPr lang="ru-RU" dirty="0" err="1"/>
              <a:t>жаман</a:t>
            </a:r>
            <a:r>
              <a:rPr lang="ru-RU" dirty="0"/>
              <a:t> </a:t>
            </a:r>
            <a:r>
              <a:rPr lang="ru-RU" dirty="0" err="1"/>
              <a:t>күн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 </a:t>
            </a:r>
            <a:r>
              <a:rPr lang="ru-RU" dirty="0" err="1"/>
              <a:t>ма</a:t>
            </a:r>
            <a:r>
              <a:rPr lang="ru-RU" dirty="0"/>
              <a:t>,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үйге</a:t>
            </a:r>
            <a:r>
              <a:rPr lang="ru-RU" dirty="0"/>
              <a:t> </a:t>
            </a:r>
            <a:r>
              <a:rPr lang="ru-RU" dirty="0" err="1"/>
              <a:t>кетіп</a:t>
            </a:r>
            <a:r>
              <a:rPr lang="ru-RU" dirty="0"/>
              <a:t>, </a:t>
            </a:r>
            <a:r>
              <a:rPr lang="ru-RU" dirty="0" err="1"/>
              <a:t>отбасыңыз</a:t>
            </a:r>
            <a:r>
              <a:rPr lang="ru-RU" dirty="0"/>
              <a:t> бен </a:t>
            </a:r>
            <a:r>
              <a:rPr lang="ru-RU" dirty="0" err="1"/>
              <a:t>достарыңызға</a:t>
            </a:r>
            <a:r>
              <a:rPr lang="ru-RU" dirty="0"/>
              <a:t> </a:t>
            </a:r>
            <a:r>
              <a:rPr lang="ru-RU" dirty="0" err="1"/>
              <a:t>көңіліңіз</a:t>
            </a:r>
            <a:r>
              <a:rPr lang="ru-RU" dirty="0"/>
              <a:t> </a:t>
            </a:r>
            <a:r>
              <a:rPr lang="ru-RU" dirty="0" err="1"/>
              <a:t>толмады</a:t>
            </a:r>
            <a:r>
              <a:rPr lang="ru-RU" dirty="0"/>
              <a:t>?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ығысулардың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/>
              <a:t> </a:t>
            </a:r>
            <a:r>
              <a:rPr lang="ru-RU" dirty="0" err="1"/>
              <a:t>механизмін</a:t>
            </a:r>
            <a:r>
              <a:rPr lang="ru-RU" dirty="0"/>
              <a:t> </a:t>
            </a:r>
            <a:r>
              <a:rPr lang="ru-RU" dirty="0" err="1"/>
              <a:t>көрдіңіз</a:t>
            </a:r>
            <a:r>
              <a:rPr lang="ru-RU" dirty="0"/>
              <a:t>.</a:t>
            </a:r>
          </a:p>
          <a:p>
            <a:r>
              <a:rPr lang="ru-RU" dirty="0" err="1"/>
              <a:t>Ауыстыру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объектілерге</a:t>
            </a:r>
            <a:r>
              <a:rPr lang="ru-RU" dirty="0"/>
              <a:t> </a:t>
            </a:r>
            <a:r>
              <a:rPr lang="ru-RU" dirty="0" err="1"/>
              <a:t>қауіп</a:t>
            </a:r>
            <a:r>
              <a:rPr lang="ru-RU" dirty="0"/>
              <a:t> </a:t>
            </a:r>
            <a:r>
              <a:rPr lang="ru-RU" dirty="0" err="1"/>
              <a:t>төндірмейтін</a:t>
            </a:r>
            <a:r>
              <a:rPr lang="ru-RU" dirty="0"/>
              <a:t> </a:t>
            </a:r>
            <a:r>
              <a:rPr lang="ru-RU" dirty="0" err="1"/>
              <a:t>біздің</a:t>
            </a:r>
            <a:r>
              <a:rPr lang="ru-RU" dirty="0"/>
              <a:t> </a:t>
            </a:r>
            <a:r>
              <a:rPr lang="ru-RU" dirty="0" err="1"/>
              <a:t>көңіл-күйімізді</a:t>
            </a:r>
            <a:r>
              <a:rPr lang="ru-RU" dirty="0"/>
              <a:t>, </a:t>
            </a:r>
            <a:r>
              <a:rPr lang="ru-RU" dirty="0" err="1"/>
              <a:t>сезімімізді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импульстерді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тастауды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 </a:t>
            </a:r>
            <a:r>
              <a:rPr lang="ru-RU" dirty="0" err="1">
                <a:hlinkClick r:id="rId2"/>
              </a:rPr>
              <a:t>Агрессиядан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ауытқу</a:t>
            </a:r>
            <a:r>
              <a:rPr lang="ru-RU" dirty="0"/>
              <a:t> - осы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механизмінің</a:t>
            </a:r>
            <a:r>
              <a:rPr lang="ru-RU" dirty="0"/>
              <a:t> </a:t>
            </a:r>
            <a:r>
              <a:rPr lang="ru-RU" dirty="0" err="1"/>
              <a:t>ортақ</a:t>
            </a:r>
            <a:r>
              <a:rPr lang="ru-RU" dirty="0"/>
              <a:t> </a:t>
            </a:r>
            <a:r>
              <a:rPr lang="ru-RU" dirty="0" err="1"/>
              <a:t>мысалы</a:t>
            </a:r>
            <a:r>
              <a:rPr lang="ru-RU" dirty="0"/>
              <a:t>.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нәтижеге</a:t>
            </a:r>
            <a:r>
              <a:rPr lang="ru-RU" dirty="0"/>
              <a:t> </a:t>
            </a:r>
            <a:r>
              <a:rPr lang="ru-RU" dirty="0" err="1"/>
              <a:t>әкеліп</a:t>
            </a:r>
            <a:r>
              <a:rPr lang="ru-RU" dirty="0"/>
              <a:t> </a:t>
            </a:r>
            <a:r>
              <a:rPr lang="ru-RU" dirty="0" err="1"/>
              <a:t>соқтыратын</a:t>
            </a:r>
            <a:r>
              <a:rPr lang="ru-RU" dirty="0"/>
              <a:t> (</a:t>
            </a:r>
            <a:r>
              <a:rPr lang="ru-RU" dirty="0" err="1"/>
              <a:t>біздің</a:t>
            </a:r>
            <a:r>
              <a:rPr lang="ru-RU" dirty="0"/>
              <a:t> </a:t>
            </a:r>
            <a:r>
              <a:rPr lang="ru-RU" dirty="0" err="1"/>
              <a:t>басшыға</a:t>
            </a:r>
            <a:r>
              <a:rPr lang="ru-RU" dirty="0"/>
              <a:t> </a:t>
            </a:r>
            <a:r>
              <a:rPr lang="ru-RU" dirty="0" err="1"/>
              <a:t>қарама-қайшы</a:t>
            </a:r>
            <a:r>
              <a:rPr lang="ru-RU" dirty="0"/>
              <a:t>), </a:t>
            </a:r>
            <a:r>
              <a:rPr lang="ru-RU" dirty="0" err="1"/>
              <a:t>өзіміздің</a:t>
            </a:r>
            <a:r>
              <a:rPr lang="ru-RU" dirty="0"/>
              <a:t> </a:t>
            </a:r>
            <a:r>
              <a:rPr lang="ru-RU" dirty="0" err="1"/>
              <a:t>ашуландығымызды</a:t>
            </a:r>
            <a:r>
              <a:rPr lang="ru-RU" dirty="0"/>
              <a:t> </a:t>
            </a:r>
            <a:r>
              <a:rPr lang="ru-RU" dirty="0" err="1"/>
              <a:t>білдірудің</a:t>
            </a:r>
            <a:r>
              <a:rPr lang="ru-RU" dirty="0"/>
              <a:t> </a:t>
            </a:r>
            <a:r>
              <a:rPr lang="ru-RU" dirty="0" err="1"/>
              <a:t>орнына</a:t>
            </a:r>
            <a:r>
              <a:rPr lang="ru-RU" dirty="0"/>
              <a:t> </a:t>
            </a:r>
            <a:r>
              <a:rPr lang="ru-RU" dirty="0" err="1"/>
              <a:t>біз</a:t>
            </a:r>
            <a:r>
              <a:rPr lang="ru-RU" dirty="0"/>
              <a:t> </a:t>
            </a:r>
            <a:r>
              <a:rPr lang="ru-RU" dirty="0" err="1"/>
              <a:t>өзімізге</a:t>
            </a:r>
            <a:r>
              <a:rPr lang="ru-RU" dirty="0"/>
              <a:t> </a:t>
            </a:r>
            <a:r>
              <a:rPr lang="ru-RU" dirty="0" err="1"/>
              <a:t>қауіп</a:t>
            </a:r>
            <a:r>
              <a:rPr lang="ru-RU" dirty="0"/>
              <a:t> </a:t>
            </a:r>
            <a:r>
              <a:rPr lang="ru-RU" dirty="0" err="1"/>
              <a:t>төндірмейтін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жұбайымыз</a:t>
            </a:r>
            <a:r>
              <a:rPr lang="ru-RU" dirty="0"/>
              <a:t>, </a:t>
            </a:r>
            <a:r>
              <a:rPr lang="ru-RU" dirty="0" err="1"/>
              <a:t>балаларымыз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жануарлары</a:t>
            </a:r>
            <a:r>
              <a:rPr lang="ru-RU" dirty="0"/>
              <a:t>) </a:t>
            </a:r>
            <a:r>
              <a:rPr lang="ru-RU" dirty="0" err="1"/>
              <a:t>қатысы</a:t>
            </a:r>
            <a:r>
              <a:rPr lang="ru-RU" dirty="0"/>
              <a:t> бар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объектіге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ашуды</a:t>
            </a:r>
            <a:r>
              <a:rPr lang="ru-RU" dirty="0"/>
              <a:t> </a:t>
            </a:r>
            <a:r>
              <a:rPr lang="ru-RU" dirty="0" err="1"/>
              <a:t>білдіреміз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2 - бас </a:t>
            </a:r>
            <a:r>
              <a:rPr lang="ru-RU" dirty="0" err="1"/>
              <a:t>тарту</a:t>
            </a:r>
            <a:endParaRPr lang="ru-RU" dirty="0"/>
          </a:p>
          <a:p>
            <a:r>
              <a:rPr lang="ru-RU" dirty="0"/>
              <a:t>Бас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шындыққа</a:t>
            </a:r>
            <a:r>
              <a:rPr lang="ru-RU" dirty="0"/>
              <a:t> тап </a:t>
            </a:r>
            <a:r>
              <a:rPr lang="ru-RU" dirty="0" err="1"/>
              <a:t>болмауы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айқын</a:t>
            </a:r>
            <a:r>
              <a:rPr lang="ru-RU" dirty="0"/>
              <a:t> </a:t>
            </a:r>
            <a:r>
              <a:rPr lang="ru-RU" dirty="0" err="1"/>
              <a:t>ақиқатты</a:t>
            </a:r>
            <a:r>
              <a:rPr lang="ru-RU" dirty="0"/>
              <a:t> </a:t>
            </a:r>
            <a:r>
              <a:rPr lang="ru-RU" dirty="0" err="1"/>
              <a:t>мойындау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жағдайларды</a:t>
            </a:r>
            <a:r>
              <a:rPr lang="ru-RU" dirty="0"/>
              <a:t> </a:t>
            </a:r>
            <a:r>
              <a:rPr lang="ru-RU" dirty="0" err="1"/>
              <a:t>сипаттау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механизмдерінің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(</a:t>
            </a:r>
            <a:r>
              <a:rPr lang="ru-RU" dirty="0" err="1"/>
              <a:t>яғни</a:t>
            </a:r>
            <a:r>
              <a:rPr lang="ru-RU" dirty="0"/>
              <a:t>, «</a:t>
            </a:r>
            <a:r>
              <a:rPr lang="ru-RU" dirty="0" err="1"/>
              <a:t>ол</a:t>
            </a:r>
            <a:r>
              <a:rPr lang="ru-RU" dirty="0"/>
              <a:t> бас </a:t>
            </a:r>
            <a:r>
              <a:rPr lang="ru-RU" dirty="0" err="1"/>
              <a:t>тартады</a:t>
            </a:r>
            <a:r>
              <a:rPr lang="ru-RU" dirty="0"/>
              <a:t>»). Бас </a:t>
            </a:r>
            <a:r>
              <a:rPr lang="ru-RU" dirty="0" err="1"/>
              <a:t>тарту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нәрсе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алғанын</a:t>
            </a:r>
            <a:r>
              <a:rPr lang="ru-RU" dirty="0"/>
              <a:t> </a:t>
            </a:r>
            <a:r>
              <a:rPr lang="ru-RU" dirty="0" err="1"/>
              <a:t>мойындау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мойындаудан</a:t>
            </a:r>
            <a:r>
              <a:rPr lang="ru-RU" dirty="0"/>
              <a:t> бас </a:t>
            </a:r>
            <a:r>
              <a:rPr lang="ru-RU" dirty="0" err="1"/>
              <a:t>тарту</a:t>
            </a:r>
            <a:r>
              <a:rPr lang="ru-RU" dirty="0"/>
              <a:t>. </a:t>
            </a:r>
            <a:r>
              <a:rPr lang="ru-RU" dirty="0" err="1"/>
              <a:t>Нашақорлар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маскүнемдер</a:t>
            </a:r>
            <a:r>
              <a:rPr lang="ru-RU" dirty="0"/>
              <a:t>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проблемасы</a:t>
            </a:r>
            <a:r>
              <a:rPr lang="ru-RU" dirty="0"/>
              <a:t> бар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жоққа</a:t>
            </a:r>
            <a:r>
              <a:rPr lang="ru-RU" dirty="0"/>
              <a:t> </a:t>
            </a:r>
            <a:r>
              <a:rPr lang="ru-RU" dirty="0" err="1"/>
              <a:t>шығарады</a:t>
            </a:r>
            <a:r>
              <a:rPr lang="ru-RU" dirty="0"/>
              <a:t>, ал </a:t>
            </a:r>
            <a:r>
              <a:rPr lang="ru-RU" dirty="0" err="1"/>
              <a:t>жарақаттанған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құрбаны</a:t>
            </a:r>
            <a:r>
              <a:rPr lang="ru-RU" dirty="0"/>
              <a:t> </a:t>
            </a:r>
            <a:r>
              <a:rPr lang="ru-RU" dirty="0" err="1"/>
              <a:t>оқиға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оқиғадан</a:t>
            </a:r>
            <a:r>
              <a:rPr lang="ru-RU" dirty="0"/>
              <a:t> бас </a:t>
            </a:r>
            <a:r>
              <a:rPr lang="ru-RU" dirty="0" err="1"/>
              <a:t>тартуы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4748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33600"/>
            <a:ext cx="12192000" cy="47243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Жеке </a:t>
            </a:r>
            <a:r>
              <a:rPr lang="ru-RU" dirty="0" err="1"/>
              <a:t>басын</a:t>
            </a:r>
            <a:r>
              <a:rPr lang="ru-RU" dirty="0"/>
              <a:t> </a:t>
            </a:r>
            <a:r>
              <a:rPr lang="ru-RU" dirty="0" err="1"/>
              <a:t>жеңе</a:t>
            </a:r>
            <a:r>
              <a:rPr lang="ru-RU" dirty="0"/>
              <a:t> </a:t>
            </a:r>
            <a:r>
              <a:rPr lang="ru-RU" dirty="0" err="1"/>
              <a:t>алмайтын</a:t>
            </a:r>
            <a:r>
              <a:rPr lang="ru-RU" dirty="0"/>
              <a:t> </a:t>
            </a:r>
            <a:r>
              <a:rPr lang="ru-RU" dirty="0" err="1"/>
              <a:t>нәрселерден</a:t>
            </a:r>
            <a:r>
              <a:rPr lang="ru-RU" dirty="0"/>
              <a:t> </a:t>
            </a:r>
            <a:r>
              <a:rPr lang="ru-RU" dirty="0" err="1"/>
              <a:t>өзімшілдікті</a:t>
            </a:r>
            <a:r>
              <a:rPr lang="ru-RU" dirty="0"/>
              <a:t> </a:t>
            </a:r>
            <a:r>
              <a:rPr lang="ru-RU" dirty="0" err="1"/>
              <a:t>қорғаудан</a:t>
            </a:r>
            <a:r>
              <a:rPr lang="ru-RU" dirty="0"/>
              <a:t> бас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функциялары</a:t>
            </a:r>
            <a:r>
              <a:rPr lang="ru-RU" dirty="0"/>
              <a:t>. </a:t>
            </a:r>
            <a:r>
              <a:rPr lang="ru-RU" dirty="0" err="1"/>
              <a:t>Дегенмен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бізді</a:t>
            </a:r>
            <a:r>
              <a:rPr lang="ru-RU" dirty="0"/>
              <a:t> </a:t>
            </a:r>
            <a:r>
              <a:rPr lang="ru-RU" dirty="0" err="1"/>
              <a:t>қорқыныштан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аурудан</a:t>
            </a:r>
            <a:r>
              <a:rPr lang="ru-RU" dirty="0"/>
              <a:t> </a:t>
            </a:r>
            <a:r>
              <a:rPr lang="ru-RU" dirty="0" err="1"/>
              <a:t>құтқаруы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алайда</a:t>
            </a:r>
            <a:r>
              <a:rPr lang="ru-RU" dirty="0"/>
              <a:t> бас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энергияны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инвестициялауды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Осы </a:t>
            </a:r>
            <a:r>
              <a:rPr lang="ru-RU" dirty="0" err="1"/>
              <a:t>себептен</a:t>
            </a:r>
            <a:r>
              <a:rPr lang="ru-RU" dirty="0"/>
              <a:t> де, осы </a:t>
            </a:r>
            <a:r>
              <a:rPr lang="ru-RU" dirty="0" err="1"/>
              <a:t>қолайсыз</a:t>
            </a:r>
            <a:r>
              <a:rPr lang="ru-RU" dirty="0"/>
              <a:t> </a:t>
            </a:r>
            <a:r>
              <a:rPr lang="ru-RU" dirty="0" err="1"/>
              <a:t>сезімдерді</a:t>
            </a:r>
            <a:r>
              <a:rPr lang="ru-RU" dirty="0"/>
              <a:t> </a:t>
            </a:r>
            <a:r>
              <a:rPr lang="ru-RU" dirty="0" err="1">
                <a:hlinkClick r:id="rId2"/>
              </a:rPr>
              <a:t>саналы</a:t>
            </a:r>
            <a:r>
              <a:rPr lang="ru-RU" dirty="0"/>
              <a:t> </a:t>
            </a:r>
            <a:r>
              <a:rPr lang="ru-RU" dirty="0" err="1"/>
              <a:t>хабардарлықтан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қорғаныстар</a:t>
            </a:r>
            <a:r>
              <a:rPr lang="ru-RU" dirty="0"/>
              <a:t> да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  <a:p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нәрсенің</a:t>
            </a:r>
            <a:r>
              <a:rPr lang="ru-RU" dirty="0"/>
              <a:t> </a:t>
            </a:r>
            <a:r>
              <a:rPr lang="ru-RU" dirty="0" err="1"/>
              <a:t>шын</a:t>
            </a:r>
            <a:r>
              <a:rPr lang="ru-RU" dirty="0"/>
              <a:t> </a:t>
            </a:r>
            <a:r>
              <a:rPr lang="ru-RU" dirty="0" err="1"/>
              <a:t>екендігін</a:t>
            </a:r>
            <a:r>
              <a:rPr lang="ru-RU" dirty="0"/>
              <a:t> </a:t>
            </a:r>
            <a:r>
              <a:rPr lang="ru-RU" dirty="0" err="1"/>
              <a:t>дәлелдейтін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дәлелдер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өмірін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шындықты</a:t>
            </a:r>
            <a:r>
              <a:rPr lang="ru-RU" dirty="0"/>
              <a:t> </a:t>
            </a:r>
            <a:r>
              <a:rPr lang="ru-RU" dirty="0" err="1"/>
              <a:t>жоққа</a:t>
            </a:r>
            <a:r>
              <a:rPr lang="ru-RU" dirty="0"/>
              <a:t> </a:t>
            </a:r>
            <a:r>
              <a:rPr lang="ru-RU" dirty="0" err="1"/>
              <a:t>шығаруды</a:t>
            </a:r>
            <a:r>
              <a:rPr lang="ru-RU" dirty="0"/>
              <a:t> </a:t>
            </a:r>
            <a:r>
              <a:rPr lang="ru-RU" dirty="0" err="1"/>
              <a:t>жалғастырады</a:t>
            </a:r>
            <a:r>
              <a:rPr lang="ru-RU" dirty="0"/>
              <a:t>, </a:t>
            </a:r>
            <a:r>
              <a:rPr lang="ru-RU" dirty="0" err="1"/>
              <a:t>себебі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тым</a:t>
            </a:r>
            <a:r>
              <a:rPr lang="ru-RU" dirty="0"/>
              <a:t> </a:t>
            </a:r>
            <a:r>
              <a:rPr lang="ru-RU" dirty="0" err="1"/>
              <a:t>ыңғайсыз</a:t>
            </a:r>
            <a:r>
              <a:rPr lang="ru-RU" dirty="0"/>
              <a:t>.</a:t>
            </a:r>
          </a:p>
          <a:p>
            <a:r>
              <a:rPr lang="ru-RU" dirty="0"/>
              <a:t>Бас </a:t>
            </a:r>
            <a:r>
              <a:rPr lang="ru-RU" dirty="0" err="1"/>
              <a:t>тарту</a:t>
            </a:r>
            <a:r>
              <a:rPr lang="ru-RU" dirty="0"/>
              <a:t> факт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шындықты</a:t>
            </a:r>
            <a:r>
              <a:rPr lang="ru-RU" dirty="0"/>
              <a:t> </a:t>
            </a:r>
            <a:r>
              <a:rPr lang="ru-RU" dirty="0" err="1"/>
              <a:t>жоққа</a:t>
            </a:r>
            <a:r>
              <a:rPr lang="ru-RU" dirty="0"/>
              <a:t> </a:t>
            </a:r>
            <a:r>
              <a:rPr lang="ru-RU" dirty="0" err="1"/>
              <a:t>шығарудан</a:t>
            </a:r>
            <a:r>
              <a:rPr lang="ru-RU" dirty="0"/>
              <a:t> бас </a:t>
            </a:r>
            <a:r>
              <a:rPr lang="ru-RU" dirty="0" err="1"/>
              <a:t>тартуы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нәрсенің</a:t>
            </a:r>
            <a:r>
              <a:rPr lang="ru-RU" dirty="0"/>
              <a:t> </a:t>
            </a:r>
            <a:r>
              <a:rPr lang="ru-RU" dirty="0" err="1"/>
              <a:t>шын</a:t>
            </a:r>
            <a:r>
              <a:rPr lang="ru-RU" dirty="0"/>
              <a:t> </a:t>
            </a:r>
            <a:r>
              <a:rPr lang="ru-RU" dirty="0" err="1"/>
              <a:t>екендігін</a:t>
            </a:r>
            <a:r>
              <a:rPr lang="ru-RU" dirty="0"/>
              <a:t> </a:t>
            </a:r>
            <a:r>
              <a:rPr lang="ru-RU" dirty="0" err="1"/>
              <a:t>мойындауды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маңыздылығын</a:t>
            </a:r>
            <a:r>
              <a:rPr lang="ru-RU" dirty="0"/>
              <a:t> </a:t>
            </a:r>
            <a:r>
              <a:rPr lang="ru-RU" dirty="0" err="1"/>
              <a:t>азайтады</a:t>
            </a:r>
            <a:r>
              <a:rPr lang="ru-RU" dirty="0"/>
              <a:t>.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шындықты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шындықтың</a:t>
            </a:r>
            <a:r>
              <a:rPr lang="ru-RU" dirty="0"/>
              <a:t> </a:t>
            </a:r>
            <a:r>
              <a:rPr lang="ru-RU" dirty="0" err="1"/>
              <a:t>маңыздылығын</a:t>
            </a:r>
            <a:r>
              <a:rPr lang="ru-RU" dirty="0"/>
              <a:t> </a:t>
            </a:r>
            <a:r>
              <a:rPr lang="ru-RU" dirty="0" err="1"/>
              <a:t>қабылдайды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жауапкершіліктерін</a:t>
            </a:r>
            <a:r>
              <a:rPr lang="ru-RU" dirty="0"/>
              <a:t> </a:t>
            </a:r>
            <a:r>
              <a:rPr lang="ru-RU" dirty="0" err="1"/>
              <a:t>жоққа</a:t>
            </a:r>
            <a:r>
              <a:rPr lang="ru-RU" dirty="0"/>
              <a:t> </a:t>
            </a:r>
            <a:r>
              <a:rPr lang="ru-RU" dirty="0" err="1"/>
              <a:t>шығарады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орнына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күштерге</a:t>
            </a:r>
            <a:r>
              <a:rPr lang="ru-RU" dirty="0"/>
              <a:t> </a:t>
            </a:r>
            <a:r>
              <a:rPr lang="ru-RU" dirty="0" err="1"/>
              <a:t>кінәлі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r>
              <a:rPr lang="ru-RU" dirty="0" err="1"/>
              <a:t>Құмарлық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бас </a:t>
            </a:r>
            <a:r>
              <a:rPr lang="ru-RU" dirty="0" err="1"/>
              <a:t>тартудың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</a:t>
            </a:r>
            <a:r>
              <a:rPr lang="ru-RU" dirty="0" err="1"/>
              <a:t>мысалдарының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. </a:t>
            </a:r>
            <a:r>
              <a:rPr lang="ru-RU" dirty="0" err="1"/>
              <a:t>Нашақорлықтан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шеккен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мінез-құлқының</a:t>
            </a:r>
            <a:r>
              <a:rPr lang="ru-RU" dirty="0"/>
              <a:t> </a:t>
            </a:r>
            <a:r>
              <a:rPr lang="ru-RU" dirty="0" err="1"/>
              <a:t>проблемалы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жоққа</a:t>
            </a:r>
            <a:r>
              <a:rPr lang="ru-RU" dirty="0"/>
              <a:t> </a:t>
            </a:r>
            <a:r>
              <a:rPr lang="ru-RU" dirty="0" err="1"/>
              <a:t>шығарады</a:t>
            </a:r>
            <a:r>
              <a:rPr lang="ru-RU" dirty="0"/>
              <a:t>.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есірткі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алкогольді</a:t>
            </a:r>
            <a:r>
              <a:rPr lang="ru-RU" dirty="0"/>
              <a:t> </a:t>
            </a:r>
            <a:r>
              <a:rPr lang="ru-RU" dirty="0" err="1"/>
              <a:t>қолданғанын</a:t>
            </a:r>
            <a:r>
              <a:rPr lang="ru-RU" dirty="0"/>
              <a:t> </a:t>
            </a:r>
            <a:r>
              <a:rPr lang="ru-RU" dirty="0" err="1"/>
              <a:t>мойындауы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заттардың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пайдалануы</a:t>
            </a:r>
            <a:r>
              <a:rPr lang="ru-RU" dirty="0"/>
              <a:t> </a:t>
            </a:r>
            <a:r>
              <a:rPr lang="ru-RU" dirty="0" err="1"/>
              <a:t>мәселе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600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837</Words>
  <Application>Microsoft Office PowerPoint</Application>
  <PresentationFormat>Широкоэкранный</PresentationFormat>
  <Paragraphs>73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Цитаты</vt:lpstr>
      <vt:lpstr>Тұлғаның онтогенездегі психикалық дамуы мен қалыптасуы. Бала психологиясының дамуындағы биогенетикалық және социогенетикалық бағыттар</vt:lpstr>
      <vt:lpstr>Тұлғаның даму кезеңдері</vt:lpstr>
      <vt:lpstr>Тұлғаның даму кезеңдері</vt:lpstr>
      <vt:lpstr>Тұлға дамуының теориялық аспектісі</vt:lpstr>
      <vt:lpstr>Тұлға дамуының теориялық аспектісі</vt:lpstr>
      <vt:lpstr>З. Фрейд бойынша тұлғаның бойындағы қорғаныс механизмдері</vt:lpstr>
      <vt:lpstr>Презентация PowerPoint</vt:lpstr>
      <vt:lpstr>З. Фрейд бойынша тұлғаның бойындағы қорғаныс механизмдері</vt:lpstr>
      <vt:lpstr>Презентация PowerPoint</vt:lpstr>
      <vt:lpstr>Презентация PowerPoint</vt:lpstr>
      <vt:lpstr>Презентация PowerPoint</vt:lpstr>
      <vt:lpstr>Презентация PowerPoint</vt:lpstr>
      <vt:lpstr>Тұлға дамуындағы құндылықтар және құндылықтарға бағдарлану.</vt:lpstr>
      <vt:lpstr>Тұлға дамуындағы құндылықтар және құндылықтарға бағдарлану.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Векторлар және оларға қолданылатын операциялар: қосу, алу, көбейту, проекцияларын табу. Координаттарды түрлендіру (декарттық, цилиндрлік, сфералық және полярлық) СИ Халықаралық бірліктер жүйесі. Жарықтық табиғаты. Жарық жылдамдығын өлшеу. Майкельсон-Морли тәжірибесі.</dc:title>
  <dc:creator>Жасболат Нуртөре Маликұлы</dc:creator>
  <cp:lastModifiedBy>Учетная запись Майкрософт</cp:lastModifiedBy>
  <cp:revision>200</cp:revision>
  <dcterms:created xsi:type="dcterms:W3CDTF">2020-10-02T01:40:33Z</dcterms:created>
  <dcterms:modified xsi:type="dcterms:W3CDTF">2022-02-13T19:31:01Z</dcterms:modified>
</cp:coreProperties>
</file>